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336" r:id="rId3"/>
    <p:sldId id="262" r:id="rId4"/>
    <p:sldId id="310" r:id="rId5"/>
    <p:sldId id="311" r:id="rId6"/>
    <p:sldId id="312" r:id="rId7"/>
    <p:sldId id="281" r:id="rId8"/>
    <p:sldId id="313" r:id="rId9"/>
    <p:sldId id="329" r:id="rId10"/>
    <p:sldId id="333" r:id="rId11"/>
    <p:sldId id="331" r:id="rId12"/>
    <p:sldId id="337" r:id="rId13"/>
    <p:sldId id="334" r:id="rId14"/>
    <p:sldId id="338" r:id="rId15"/>
    <p:sldId id="381" r:id="rId16"/>
    <p:sldId id="339" r:id="rId17"/>
    <p:sldId id="383" r:id="rId18"/>
    <p:sldId id="384" r:id="rId19"/>
    <p:sldId id="340" r:id="rId20"/>
    <p:sldId id="341" r:id="rId21"/>
    <p:sldId id="342" r:id="rId22"/>
    <p:sldId id="343" r:id="rId23"/>
    <p:sldId id="344" r:id="rId24"/>
    <p:sldId id="314" r:id="rId25"/>
    <p:sldId id="379" r:id="rId26"/>
    <p:sldId id="315" r:id="rId27"/>
    <p:sldId id="316" r:id="rId28"/>
    <p:sldId id="278" r:id="rId29"/>
    <p:sldId id="265" r:id="rId30"/>
    <p:sldId id="269" r:id="rId31"/>
    <p:sldId id="270" r:id="rId32"/>
    <p:sldId id="271" r:id="rId33"/>
    <p:sldId id="272" r:id="rId34"/>
    <p:sldId id="274" r:id="rId35"/>
    <p:sldId id="275" r:id="rId36"/>
    <p:sldId id="276" r:id="rId37"/>
    <p:sldId id="401" r:id="rId38"/>
    <p:sldId id="309" r:id="rId39"/>
    <p:sldId id="263" r:id="rId40"/>
    <p:sldId id="346" r:id="rId41"/>
    <p:sldId id="279" r:id="rId42"/>
    <p:sldId id="347" r:id="rId43"/>
    <p:sldId id="280" r:id="rId44"/>
    <p:sldId id="351" r:id="rId45"/>
    <p:sldId id="352" r:id="rId46"/>
    <p:sldId id="353" r:id="rId47"/>
    <p:sldId id="371" r:id="rId48"/>
    <p:sldId id="372" r:id="rId49"/>
    <p:sldId id="348" r:id="rId50"/>
    <p:sldId id="354" r:id="rId51"/>
    <p:sldId id="363" r:id="rId52"/>
    <p:sldId id="364" r:id="rId53"/>
    <p:sldId id="373" r:id="rId54"/>
    <p:sldId id="374" r:id="rId55"/>
    <p:sldId id="375" r:id="rId56"/>
    <p:sldId id="349" r:id="rId57"/>
    <p:sldId id="362" r:id="rId58"/>
    <p:sldId id="361" r:id="rId59"/>
    <p:sldId id="376" r:id="rId60"/>
    <p:sldId id="377" r:id="rId61"/>
    <p:sldId id="402" r:id="rId62"/>
    <p:sldId id="403" r:id="rId63"/>
    <p:sldId id="404" r:id="rId64"/>
    <p:sldId id="405" r:id="rId65"/>
    <p:sldId id="350" r:id="rId66"/>
    <p:sldId id="389" r:id="rId67"/>
    <p:sldId id="365" r:id="rId68"/>
    <p:sldId id="370" r:id="rId69"/>
    <p:sldId id="391" r:id="rId70"/>
    <p:sldId id="368" r:id="rId71"/>
    <p:sldId id="369" r:id="rId72"/>
    <p:sldId id="288" r:id="rId73"/>
    <p:sldId id="317" r:id="rId74"/>
    <p:sldId id="319" r:id="rId75"/>
    <p:sldId id="320" r:id="rId76"/>
    <p:sldId id="322" r:id="rId77"/>
    <p:sldId id="327" r:id="rId78"/>
    <p:sldId id="287" r:id="rId79"/>
    <p:sldId id="390" r:id="rId80"/>
    <p:sldId id="318" r:id="rId81"/>
    <p:sldId id="323" r:id="rId82"/>
    <p:sldId id="290" r:id="rId83"/>
    <p:sldId id="324" r:id="rId84"/>
    <p:sldId id="321" r:id="rId85"/>
    <p:sldId id="392" r:id="rId86"/>
    <p:sldId id="325" r:id="rId87"/>
    <p:sldId id="294" r:id="rId88"/>
    <p:sldId id="291" r:id="rId89"/>
    <p:sldId id="380" r:id="rId90"/>
    <p:sldId id="393" r:id="rId91"/>
    <p:sldId id="394" r:id="rId92"/>
    <p:sldId id="395" r:id="rId93"/>
    <p:sldId id="396" r:id="rId94"/>
    <p:sldId id="397" r:id="rId95"/>
    <p:sldId id="398" r:id="rId96"/>
    <p:sldId id="399" r:id="rId97"/>
    <p:sldId id="400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8B32"/>
    <a:srgbClr val="BB4D09"/>
    <a:srgbClr val="E8833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868" autoAdjust="0"/>
    <p:restoredTop sz="89964" autoAdjust="0"/>
  </p:normalViewPr>
  <p:slideViewPr>
    <p:cSldViewPr>
      <p:cViewPr>
        <p:scale>
          <a:sx n="60" d="100"/>
          <a:sy n="60" d="100"/>
        </p:scale>
        <p:origin x="-147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18"/>
    </p:cViewPr>
  </p:sorterViewPr>
  <p:notesViewPr>
    <p:cSldViewPr>
      <p:cViewPr varScale="1">
        <p:scale>
          <a:sx n="52" d="100"/>
          <a:sy n="52" d="100"/>
        </p:scale>
        <p:origin x="-284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D95EB-581F-4926-B122-AE1F5B510DF1}" type="doc">
      <dgm:prSet loTypeId="urn:microsoft.com/office/officeart/2005/8/layout/hProcess7#1" loCatId="process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6D0CA36B-AC51-4771-A03E-9AA8841755FB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PRIME LOCATION </a:t>
          </a:r>
          <a:endParaRPr lang="en-US" dirty="0">
            <a:solidFill>
              <a:schemeClr val="bg1"/>
            </a:solidFill>
          </a:endParaRPr>
        </a:p>
      </dgm:t>
    </dgm:pt>
    <dgm:pt modelId="{7F6F7A3E-C6AB-4713-BA61-F88CE38554A7}" type="parTrans" cxnId="{CC769F9D-B828-4B13-ACD8-1D70C38EE4FA}">
      <dgm:prSet/>
      <dgm:spPr/>
      <dgm:t>
        <a:bodyPr/>
        <a:lstStyle/>
        <a:p>
          <a:endParaRPr lang="en-US"/>
        </a:p>
      </dgm:t>
    </dgm:pt>
    <dgm:pt modelId="{5E2A7571-41E5-4D4D-8B43-56E61B980ED9}" type="sibTrans" cxnId="{CC769F9D-B828-4B13-ACD8-1D70C38EE4FA}">
      <dgm:prSet/>
      <dgm:spPr/>
      <dgm:t>
        <a:bodyPr/>
        <a:lstStyle/>
        <a:p>
          <a:endParaRPr lang="en-US"/>
        </a:p>
      </dgm:t>
    </dgm:pt>
    <dgm:pt modelId="{72EF63E4-CF0A-44F8-AF6A-92180D2BB156}">
      <dgm:prSet phldrT="[Text]" custT="1"/>
      <dgm:spPr/>
      <dgm:t>
        <a:bodyPr/>
        <a:lstStyle/>
        <a:p>
          <a:endParaRPr lang="en-US" sz="1400" smtClean="0">
            <a:latin typeface="DB Adman X" pitchFamily="2" charset="-34"/>
            <a:cs typeface="DB Adman X" pitchFamily="2" charset="-34"/>
          </a:endParaRPr>
        </a:p>
        <a:p>
          <a:r>
            <a:rPr lang="en-US" sz="1400" smtClean="0">
              <a:latin typeface="DB Adman X" pitchFamily="2" charset="-34"/>
              <a:cs typeface="DB Adman X" pitchFamily="2" charset="-34"/>
            </a:rPr>
            <a:t>-One step to MRT Ladprao</a:t>
          </a:r>
          <a:endParaRPr lang="en-US" sz="1400" dirty="0">
            <a:latin typeface="DB Adman X" pitchFamily="2" charset="-34"/>
            <a:cs typeface="DB Adman X" pitchFamily="2" charset="-34"/>
          </a:endParaRPr>
        </a:p>
      </dgm:t>
    </dgm:pt>
    <dgm:pt modelId="{71719C21-F4BC-43AC-82EA-4072AFD0EE2C}" type="parTrans" cxnId="{F668847C-0FB5-42E1-A412-1B329BAE860B}">
      <dgm:prSet/>
      <dgm:spPr/>
      <dgm:t>
        <a:bodyPr/>
        <a:lstStyle/>
        <a:p>
          <a:endParaRPr lang="en-US"/>
        </a:p>
      </dgm:t>
    </dgm:pt>
    <dgm:pt modelId="{7BA38CDB-75EF-4F54-910D-332211E185C2}" type="sibTrans" cxnId="{F668847C-0FB5-42E1-A412-1B329BAE860B}">
      <dgm:prSet/>
      <dgm:spPr/>
      <dgm:t>
        <a:bodyPr/>
        <a:lstStyle/>
        <a:p>
          <a:endParaRPr lang="en-US"/>
        </a:p>
      </dgm:t>
    </dgm:pt>
    <dgm:pt modelId="{F8A8DD94-DE58-4880-9154-BB4AFE5971D6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EXTRAVAGANCE FACILITIES</a:t>
          </a:r>
          <a:endParaRPr lang="en-US" dirty="0">
            <a:solidFill>
              <a:schemeClr val="bg1"/>
            </a:solidFill>
          </a:endParaRPr>
        </a:p>
      </dgm:t>
    </dgm:pt>
    <dgm:pt modelId="{766B6D8F-B288-48BE-BF55-B66CED0A8F54}" type="parTrans" cxnId="{537484B6-661F-457F-9463-B06F6DDBC3A3}">
      <dgm:prSet/>
      <dgm:spPr/>
      <dgm:t>
        <a:bodyPr/>
        <a:lstStyle/>
        <a:p>
          <a:endParaRPr lang="en-US"/>
        </a:p>
      </dgm:t>
    </dgm:pt>
    <dgm:pt modelId="{BBAE3EF9-CB27-4F40-9E6D-2268AF411E5B}" type="sibTrans" cxnId="{537484B6-661F-457F-9463-B06F6DDBC3A3}">
      <dgm:prSet/>
      <dgm:spPr/>
      <dgm:t>
        <a:bodyPr/>
        <a:lstStyle/>
        <a:p>
          <a:endParaRPr lang="en-US"/>
        </a:p>
      </dgm:t>
    </dgm:pt>
    <dgm:pt modelId="{8E8CD828-0333-40A8-AEE0-AE2AB48ECE56}">
      <dgm:prSet phldrT="[Text]" custT="1"/>
      <dgm:spPr/>
      <dgm:t>
        <a:bodyPr/>
        <a:lstStyle/>
        <a:p>
          <a:endParaRPr lang="en-US" sz="1400" dirty="0">
            <a:solidFill>
              <a:schemeClr val="tx1">
                <a:lumMod val="75000"/>
                <a:lumOff val="25000"/>
              </a:schemeClr>
            </a:solidFill>
            <a:latin typeface="DB Adman X" pitchFamily="2" charset="-34"/>
            <a:cs typeface="DB Adman X" pitchFamily="2" charset="-34"/>
          </a:endParaRPr>
        </a:p>
      </dgm:t>
    </dgm:pt>
    <dgm:pt modelId="{F38B57DA-FB7A-4F4C-977D-2D8A94798016}" type="parTrans" cxnId="{46B848AB-48F9-474A-AD75-EBC20BE33FEC}">
      <dgm:prSet/>
      <dgm:spPr/>
      <dgm:t>
        <a:bodyPr/>
        <a:lstStyle/>
        <a:p>
          <a:endParaRPr lang="en-US"/>
        </a:p>
      </dgm:t>
    </dgm:pt>
    <dgm:pt modelId="{5E063DA7-E49D-44CE-8AE0-E9653382B887}" type="sibTrans" cxnId="{46B848AB-48F9-474A-AD75-EBC20BE33FEC}">
      <dgm:prSet/>
      <dgm:spPr/>
      <dgm:t>
        <a:bodyPr/>
        <a:lstStyle/>
        <a:p>
          <a:endParaRPr lang="en-US"/>
        </a:p>
      </dgm:t>
    </dgm:pt>
    <dgm:pt modelId="{7689E56F-59CB-4F33-A773-19A2ECCA9192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CRAFT DESIGN</a:t>
          </a:r>
          <a:endParaRPr lang="en-US" dirty="0">
            <a:solidFill>
              <a:schemeClr val="bg1"/>
            </a:solidFill>
          </a:endParaRPr>
        </a:p>
      </dgm:t>
    </dgm:pt>
    <dgm:pt modelId="{17347782-D40A-40EA-A0DC-3554CD7BCA88}" type="parTrans" cxnId="{7B4E638C-E1FE-4018-AC21-8D2283AB09D9}">
      <dgm:prSet/>
      <dgm:spPr/>
      <dgm:t>
        <a:bodyPr/>
        <a:lstStyle/>
        <a:p>
          <a:endParaRPr lang="en-US"/>
        </a:p>
      </dgm:t>
    </dgm:pt>
    <dgm:pt modelId="{998A6A03-8343-451F-B17D-1E91B0CF2201}" type="sibTrans" cxnId="{7B4E638C-E1FE-4018-AC21-8D2283AB09D9}">
      <dgm:prSet/>
      <dgm:spPr/>
      <dgm:t>
        <a:bodyPr/>
        <a:lstStyle/>
        <a:p>
          <a:endParaRPr lang="en-US"/>
        </a:p>
      </dgm:t>
    </dgm:pt>
    <dgm:pt modelId="{543CBF3D-5A82-41DB-999F-99D2A20BE485}">
      <dgm:prSet phldrT="[Text]" custT="1"/>
      <dgm:spPr/>
      <dgm:t>
        <a:bodyPr/>
        <a:lstStyle/>
        <a:p>
          <a:endParaRPr lang="en-US" sz="1400" smtClean="0">
            <a:latin typeface="DB Adman X" pitchFamily="2" charset="-34"/>
            <a:cs typeface="DB Adman X" pitchFamily="2" charset="-34"/>
          </a:endParaRPr>
        </a:p>
        <a:p>
          <a:r>
            <a:rPr lang="en-US" sz="1400" smtClean="0">
              <a:latin typeface="DB Adman X" pitchFamily="2" charset="-34"/>
              <a:cs typeface="DB Adman X" pitchFamily="2" charset="-34"/>
            </a:rPr>
            <a:t>-Design by human dimension</a:t>
          </a:r>
          <a:endParaRPr lang="en-US" sz="1400" dirty="0">
            <a:latin typeface="DB Adman X" pitchFamily="2" charset="-34"/>
            <a:cs typeface="DB Adman X" pitchFamily="2" charset="-34"/>
          </a:endParaRPr>
        </a:p>
      </dgm:t>
    </dgm:pt>
    <dgm:pt modelId="{7B76DF6A-9790-4370-8AC1-F00CDB35E9B2}" type="parTrans" cxnId="{0835B9DF-77B6-41F8-9AB5-9F9B2FCACE4B}">
      <dgm:prSet/>
      <dgm:spPr/>
      <dgm:t>
        <a:bodyPr/>
        <a:lstStyle/>
        <a:p>
          <a:endParaRPr lang="en-US"/>
        </a:p>
      </dgm:t>
    </dgm:pt>
    <dgm:pt modelId="{2AAD0FD6-EC48-47BC-8FDE-C08AD7009E5C}" type="sibTrans" cxnId="{0835B9DF-77B6-41F8-9AB5-9F9B2FCACE4B}">
      <dgm:prSet/>
      <dgm:spPr/>
      <dgm:t>
        <a:bodyPr/>
        <a:lstStyle/>
        <a:p>
          <a:endParaRPr lang="en-US"/>
        </a:p>
      </dgm:t>
    </dgm:pt>
    <dgm:pt modelId="{5A25FA2E-D81D-4CB2-922D-FDEF307F4990}">
      <dgm:prSet custT="1"/>
      <dgm:spPr/>
      <dgm:t>
        <a:bodyPr/>
        <a:lstStyle/>
        <a:p>
          <a:r>
            <a:rPr lang="en-US" sz="1400" smtClean="0">
              <a:latin typeface="DB Adman X" pitchFamily="2" charset="-34"/>
              <a:cs typeface="DB Adman X" pitchFamily="2" charset="-34"/>
            </a:rPr>
            <a:t>-Easy to access to New CBD (Rama9,Asoke,Ratchadaphisek)</a:t>
          </a:r>
          <a:endParaRPr lang="en-US" sz="1400" dirty="0" smtClean="0">
            <a:latin typeface="DB Adman X" pitchFamily="2" charset="-34"/>
            <a:cs typeface="DB Adman X" pitchFamily="2" charset="-34"/>
          </a:endParaRPr>
        </a:p>
      </dgm:t>
    </dgm:pt>
    <dgm:pt modelId="{DE7CFA26-9EDD-4B82-BF4E-CE6368990AEE}" type="parTrans" cxnId="{BBFFFD96-133C-42F9-8D01-4783E20559D8}">
      <dgm:prSet/>
      <dgm:spPr/>
      <dgm:t>
        <a:bodyPr/>
        <a:lstStyle/>
        <a:p>
          <a:endParaRPr lang="en-US"/>
        </a:p>
      </dgm:t>
    </dgm:pt>
    <dgm:pt modelId="{F8CBE85D-51B7-41B9-8C31-8FEC081CA079}" type="sibTrans" cxnId="{BBFFFD96-133C-42F9-8D01-4783E20559D8}">
      <dgm:prSet/>
      <dgm:spPr/>
      <dgm:t>
        <a:bodyPr/>
        <a:lstStyle/>
        <a:p>
          <a:endParaRPr lang="en-US"/>
        </a:p>
      </dgm:t>
    </dgm:pt>
    <dgm:pt modelId="{CD2161C0-85B8-46AD-B25B-338DD93BD97F}">
      <dgm:prSet custT="1"/>
      <dgm:spPr/>
      <dgm:t>
        <a:bodyPr/>
        <a:lstStyle/>
        <a:p>
          <a:r>
            <a:rPr lang="en-US" sz="1400" smtClean="0">
              <a:latin typeface="DB Adman X" pitchFamily="2" charset="-34"/>
              <a:cs typeface="DB Adman X" pitchFamily="2" charset="-34"/>
            </a:rPr>
            <a:t>-Surrounded by mall (Central plaza Ladprao, Ratchada night bazar)</a:t>
          </a:r>
          <a:endParaRPr lang="en-US" sz="1400" dirty="0" smtClean="0">
            <a:latin typeface="DB Adman X" pitchFamily="2" charset="-34"/>
            <a:cs typeface="DB Adman X" pitchFamily="2" charset="-34"/>
          </a:endParaRPr>
        </a:p>
      </dgm:t>
    </dgm:pt>
    <dgm:pt modelId="{4104A7A3-5106-4F87-B3F1-0A87A546AFC8}" type="parTrans" cxnId="{A84ABCAD-5948-46B1-9A77-A4614351AE48}">
      <dgm:prSet/>
      <dgm:spPr/>
      <dgm:t>
        <a:bodyPr/>
        <a:lstStyle/>
        <a:p>
          <a:endParaRPr lang="en-US"/>
        </a:p>
      </dgm:t>
    </dgm:pt>
    <dgm:pt modelId="{2E2FA62B-BAD7-432E-990E-2CFBF6BCC95F}" type="sibTrans" cxnId="{A84ABCAD-5948-46B1-9A77-A4614351AE48}">
      <dgm:prSet/>
      <dgm:spPr/>
      <dgm:t>
        <a:bodyPr/>
        <a:lstStyle/>
        <a:p>
          <a:endParaRPr lang="en-US"/>
        </a:p>
      </dgm:t>
    </dgm:pt>
    <dgm:pt modelId="{A27748D3-EC6D-47F2-953B-2FBDBF10C291}">
      <dgm:prSet custT="1"/>
      <dgm:spPr/>
      <dgm:t>
        <a:bodyPr/>
        <a:lstStyle/>
        <a:p>
          <a:r>
            <a:rPr lang="en-US" sz="1400" smtClean="0">
              <a:latin typeface="DB Adman X" pitchFamily="2" charset="-34"/>
              <a:cs typeface="DB Adman X" pitchFamily="2" charset="-34"/>
            </a:rPr>
            <a:t>-Premium residential zone </a:t>
          </a:r>
          <a:endParaRPr lang="en-US" sz="1400" dirty="0" smtClean="0">
            <a:latin typeface="DB Adman X" pitchFamily="2" charset="-34"/>
            <a:cs typeface="DB Adman X" pitchFamily="2" charset="-34"/>
          </a:endParaRPr>
        </a:p>
      </dgm:t>
    </dgm:pt>
    <dgm:pt modelId="{AE950DFC-6EB9-4B32-924A-41A1B51C3E65}" type="parTrans" cxnId="{7D8EE98F-FFB7-4F96-86CC-9FC1685C20B6}">
      <dgm:prSet/>
      <dgm:spPr/>
      <dgm:t>
        <a:bodyPr/>
        <a:lstStyle/>
        <a:p>
          <a:endParaRPr lang="en-US"/>
        </a:p>
      </dgm:t>
    </dgm:pt>
    <dgm:pt modelId="{5B23FE38-5413-4EE1-A121-4F4AB407DBCD}" type="sibTrans" cxnId="{7D8EE98F-FFB7-4F96-86CC-9FC1685C20B6}">
      <dgm:prSet/>
      <dgm:spPr/>
      <dgm:t>
        <a:bodyPr/>
        <a:lstStyle/>
        <a:p>
          <a:endParaRPr lang="en-US"/>
        </a:p>
      </dgm:t>
    </dgm:pt>
    <dgm:pt modelId="{73C16A42-5EF9-426A-A820-1A56B4498923}">
      <dgm:prSet custT="1"/>
      <dgm:spPr/>
      <dgm:t>
        <a:bodyPr/>
        <a:lstStyle/>
        <a:p>
          <a:r>
            <a:rPr lang="en-US" sz="1400" smtClean="0">
              <a:latin typeface="DB Adman X" pitchFamily="2" charset="-34"/>
              <a:cs typeface="DB Adman X" pitchFamily="2" charset="-34"/>
            </a:rPr>
            <a:t>of north BKK</a:t>
          </a:r>
          <a:endParaRPr lang="th-TH" sz="1400" dirty="0">
            <a:latin typeface="DB Adman X" pitchFamily="2" charset="-34"/>
            <a:cs typeface="DB Adman X" pitchFamily="2" charset="-34"/>
          </a:endParaRPr>
        </a:p>
      </dgm:t>
    </dgm:pt>
    <dgm:pt modelId="{469B8F73-163A-4CCD-8991-72F27F3E1FC7}" type="parTrans" cxnId="{93C84353-A6B9-4234-AD3C-A94B94F05A22}">
      <dgm:prSet/>
      <dgm:spPr/>
      <dgm:t>
        <a:bodyPr/>
        <a:lstStyle/>
        <a:p>
          <a:endParaRPr lang="en-US"/>
        </a:p>
      </dgm:t>
    </dgm:pt>
    <dgm:pt modelId="{9654CA03-6E41-4A5D-BDA8-E90712D5DF87}" type="sibTrans" cxnId="{93C84353-A6B9-4234-AD3C-A94B94F05A22}">
      <dgm:prSet/>
      <dgm:spPr/>
      <dgm:t>
        <a:bodyPr/>
        <a:lstStyle/>
        <a:p>
          <a:endParaRPr lang="en-US"/>
        </a:p>
      </dgm:t>
    </dgm:pt>
    <dgm:pt modelId="{ADBE78C2-02D4-496A-92F1-A08E7479E872}">
      <dgm:prSet custT="1"/>
      <dgm:spPr/>
      <dgm:t>
        <a:bodyPr/>
        <a:lstStyle/>
        <a:p>
          <a:r>
            <a:rPr lang="en-US" sz="1400" smtClean="0">
              <a:latin typeface="DB Adman X" pitchFamily="2" charset="-34"/>
              <a:cs typeface="DB Adman X" pitchFamily="2" charset="-34"/>
            </a:rPr>
            <a:t>-Extra long sky pool (7 x 31 m.)</a:t>
          </a:r>
          <a:endParaRPr lang="en-US" sz="1400" dirty="0" smtClean="0">
            <a:latin typeface="DB Adman X" pitchFamily="2" charset="-34"/>
            <a:cs typeface="DB Adman X" pitchFamily="2" charset="-34"/>
          </a:endParaRPr>
        </a:p>
      </dgm:t>
    </dgm:pt>
    <dgm:pt modelId="{41043733-0578-4F46-A06D-E7A40FBA4A86}" type="parTrans" cxnId="{6DE2E250-A711-44B2-A3A9-772658887BEC}">
      <dgm:prSet/>
      <dgm:spPr/>
      <dgm:t>
        <a:bodyPr/>
        <a:lstStyle/>
        <a:p>
          <a:endParaRPr lang="en-US"/>
        </a:p>
      </dgm:t>
    </dgm:pt>
    <dgm:pt modelId="{A4985F35-DC86-4568-83C3-11ED2D37F233}" type="sibTrans" cxnId="{6DE2E250-A711-44B2-A3A9-772658887BEC}">
      <dgm:prSet/>
      <dgm:spPr/>
      <dgm:t>
        <a:bodyPr/>
        <a:lstStyle/>
        <a:p>
          <a:endParaRPr lang="en-US"/>
        </a:p>
      </dgm:t>
    </dgm:pt>
    <dgm:pt modelId="{203AD77C-051A-4936-8955-A9DF28C83BB1}">
      <dgm:prSet custT="1"/>
      <dgm:spPr/>
      <dgm:t>
        <a:bodyPr/>
        <a:lstStyle/>
        <a:p>
          <a:r>
            <a:rPr lang="en-US" sz="1400" smtClean="0">
              <a:latin typeface="DB Adman X" pitchFamily="2" charset="-34"/>
              <a:cs typeface="DB Adman X" pitchFamily="2" charset="-34"/>
            </a:rPr>
            <a:t>-Full scale roof top facilities</a:t>
          </a:r>
          <a:endParaRPr lang="en-US" sz="1400" dirty="0" smtClean="0">
            <a:latin typeface="DB Adman X" pitchFamily="2" charset="-34"/>
            <a:cs typeface="DB Adman X" pitchFamily="2" charset="-34"/>
          </a:endParaRPr>
        </a:p>
      </dgm:t>
    </dgm:pt>
    <dgm:pt modelId="{ECCB1CEF-029C-4937-98BE-62D96BB55F63}" type="parTrans" cxnId="{A904F510-DECC-4729-94C5-81D8AA72A581}">
      <dgm:prSet/>
      <dgm:spPr/>
      <dgm:t>
        <a:bodyPr/>
        <a:lstStyle/>
        <a:p>
          <a:endParaRPr lang="en-US"/>
        </a:p>
      </dgm:t>
    </dgm:pt>
    <dgm:pt modelId="{E799BF3B-D0F5-408F-913E-B12776CC1D04}" type="sibTrans" cxnId="{A904F510-DECC-4729-94C5-81D8AA72A581}">
      <dgm:prSet/>
      <dgm:spPr/>
      <dgm:t>
        <a:bodyPr/>
        <a:lstStyle/>
        <a:p>
          <a:endParaRPr lang="en-US"/>
        </a:p>
      </dgm:t>
    </dgm:pt>
    <dgm:pt modelId="{20DC8CEE-AE8E-4178-96B1-0DDB88648E6C}">
      <dgm:prSet custT="1"/>
      <dgm:spPr/>
      <dgm:t>
        <a:bodyPr/>
        <a:lstStyle/>
        <a:p>
          <a:r>
            <a:rPr lang="en-US" sz="1400" dirty="0" smtClean="0">
              <a:latin typeface="DB Adman X" pitchFamily="2" charset="-34"/>
              <a:cs typeface="DB Adman X" pitchFamily="2" charset="-34"/>
            </a:rPr>
            <a:t>-E-library and outdoor </a:t>
          </a:r>
        </a:p>
      </dgm:t>
    </dgm:pt>
    <dgm:pt modelId="{5DFC5BFD-94D2-47CE-98E6-5E74339859E7}" type="parTrans" cxnId="{B6613117-88F4-42CB-8FAB-C337208D4A17}">
      <dgm:prSet/>
      <dgm:spPr/>
      <dgm:t>
        <a:bodyPr/>
        <a:lstStyle/>
        <a:p>
          <a:endParaRPr lang="en-US"/>
        </a:p>
      </dgm:t>
    </dgm:pt>
    <dgm:pt modelId="{FE6F5B9A-EFFB-47AD-B4E1-3EA526337262}" type="sibTrans" cxnId="{B6613117-88F4-42CB-8FAB-C337208D4A17}">
      <dgm:prSet/>
      <dgm:spPr/>
      <dgm:t>
        <a:bodyPr/>
        <a:lstStyle/>
        <a:p>
          <a:endParaRPr lang="en-US"/>
        </a:p>
      </dgm:t>
    </dgm:pt>
    <dgm:pt modelId="{8C04538F-D8D1-4D35-A38E-D3268B4BE141}">
      <dgm:prSet custT="1"/>
      <dgm:spPr/>
      <dgm:t>
        <a:bodyPr/>
        <a:lstStyle/>
        <a:p>
          <a:r>
            <a:rPr lang="en-US" sz="1400" smtClean="0">
              <a:latin typeface="DB Adman X" pitchFamily="2" charset="-34"/>
              <a:cs typeface="DB Adman X" pitchFamily="2" charset="-34"/>
            </a:rPr>
            <a:t>library</a:t>
          </a:r>
          <a:endParaRPr lang="en-US" sz="1400" dirty="0" smtClean="0">
            <a:latin typeface="DB Adman X" pitchFamily="2" charset="-34"/>
            <a:cs typeface="DB Adman X" pitchFamily="2" charset="-34"/>
          </a:endParaRPr>
        </a:p>
      </dgm:t>
    </dgm:pt>
    <dgm:pt modelId="{281BAAD1-0904-4E1F-9A48-ED2836CD6108}" type="parTrans" cxnId="{9ECA930C-5F36-4624-B9A9-A586CB01274F}">
      <dgm:prSet/>
      <dgm:spPr/>
      <dgm:t>
        <a:bodyPr/>
        <a:lstStyle/>
        <a:p>
          <a:endParaRPr lang="en-US"/>
        </a:p>
      </dgm:t>
    </dgm:pt>
    <dgm:pt modelId="{C67997A1-7155-475D-BF56-4923BCC259BE}" type="sibTrans" cxnId="{9ECA930C-5F36-4624-B9A9-A586CB01274F}">
      <dgm:prSet/>
      <dgm:spPr/>
      <dgm:t>
        <a:bodyPr/>
        <a:lstStyle/>
        <a:p>
          <a:endParaRPr lang="en-US"/>
        </a:p>
      </dgm:t>
    </dgm:pt>
    <dgm:pt modelId="{FE067B62-AD04-4816-87D9-785FAC1BCE11}">
      <dgm:prSet custT="1"/>
      <dgm:spPr/>
      <dgm:t>
        <a:bodyPr/>
        <a:lstStyle/>
        <a:p>
          <a:r>
            <a:rPr lang="en-US" sz="1400" smtClean="0">
              <a:latin typeface="DB Adman X" pitchFamily="2" charset="-34"/>
              <a:cs typeface="DB Adman X" pitchFamily="2" charset="-34"/>
            </a:rPr>
            <a:t>-10 years warranty </a:t>
          </a:r>
          <a:endParaRPr lang="en-US" sz="1400" dirty="0" smtClean="0">
            <a:latin typeface="DB Adman X" pitchFamily="2" charset="-34"/>
            <a:cs typeface="DB Adman X" pitchFamily="2" charset="-34"/>
          </a:endParaRPr>
        </a:p>
      </dgm:t>
    </dgm:pt>
    <dgm:pt modelId="{AC2A6577-59A9-4473-A9D1-DB36A6AB862E}" type="parTrans" cxnId="{F71AE3DC-A030-4A59-8746-C2D556CB83B3}">
      <dgm:prSet/>
      <dgm:spPr/>
      <dgm:t>
        <a:bodyPr/>
        <a:lstStyle/>
        <a:p>
          <a:endParaRPr lang="en-US"/>
        </a:p>
      </dgm:t>
    </dgm:pt>
    <dgm:pt modelId="{C7823CBC-574A-4688-8B1F-E5A5F5C889D6}" type="sibTrans" cxnId="{F71AE3DC-A030-4A59-8746-C2D556CB83B3}">
      <dgm:prSet/>
      <dgm:spPr/>
      <dgm:t>
        <a:bodyPr/>
        <a:lstStyle/>
        <a:p>
          <a:endParaRPr lang="en-US"/>
        </a:p>
      </dgm:t>
    </dgm:pt>
    <dgm:pt modelId="{027672DA-BF70-4CC5-B422-B1E79170201D}">
      <dgm:prSet custT="1"/>
      <dgm:spPr/>
      <dgm:t>
        <a:bodyPr/>
        <a:lstStyle/>
        <a:p>
          <a:r>
            <a:rPr lang="en-US" sz="1400" smtClean="0">
              <a:latin typeface="DB Adman X" pitchFamily="2" charset="-34"/>
              <a:cs typeface="DB Adman X" pitchFamily="2" charset="-34"/>
            </a:rPr>
            <a:t>-Good atmosphere</a:t>
          </a:r>
          <a:endParaRPr lang="en-US" sz="1400" dirty="0">
            <a:latin typeface="DB Adman X" pitchFamily="2" charset="-34"/>
            <a:cs typeface="DB Adman X" pitchFamily="2" charset="-34"/>
          </a:endParaRPr>
        </a:p>
      </dgm:t>
    </dgm:pt>
    <dgm:pt modelId="{B9171669-D71C-4C1B-8A55-9A6772C2518E}" type="parTrans" cxnId="{3F0679E3-8021-40EA-B3A3-B16CE268E275}">
      <dgm:prSet/>
      <dgm:spPr/>
      <dgm:t>
        <a:bodyPr/>
        <a:lstStyle/>
        <a:p>
          <a:endParaRPr lang="en-US"/>
        </a:p>
      </dgm:t>
    </dgm:pt>
    <dgm:pt modelId="{5552E42F-B5E0-476D-A6EC-9D0967D394FC}" type="sibTrans" cxnId="{3F0679E3-8021-40EA-B3A3-B16CE268E275}">
      <dgm:prSet/>
      <dgm:spPr/>
      <dgm:t>
        <a:bodyPr/>
        <a:lstStyle/>
        <a:p>
          <a:endParaRPr lang="en-US"/>
        </a:p>
      </dgm:t>
    </dgm:pt>
    <dgm:pt modelId="{5F31A041-A3AD-4F8B-A5E9-DC83CEC4C033}">
      <dgm:prSet/>
      <dgm:spPr/>
      <dgm:t>
        <a:bodyPr/>
        <a:lstStyle/>
        <a:p>
          <a:endParaRPr lang="en-US"/>
        </a:p>
      </dgm:t>
    </dgm:pt>
    <dgm:pt modelId="{11C4C04D-87F1-45B3-99B5-E0A812D643D9}" type="parTrans" cxnId="{535E2F2C-E1D8-43D8-897E-17A031FEE72A}">
      <dgm:prSet/>
      <dgm:spPr/>
      <dgm:t>
        <a:bodyPr/>
        <a:lstStyle/>
        <a:p>
          <a:endParaRPr lang="en-US"/>
        </a:p>
      </dgm:t>
    </dgm:pt>
    <dgm:pt modelId="{B644F377-644E-4CC5-9491-C70B67F8A922}" type="sibTrans" cxnId="{535E2F2C-E1D8-43D8-897E-17A031FEE72A}">
      <dgm:prSet/>
      <dgm:spPr/>
      <dgm:t>
        <a:bodyPr/>
        <a:lstStyle/>
        <a:p>
          <a:endParaRPr lang="en-US"/>
        </a:p>
      </dgm:t>
    </dgm:pt>
    <dgm:pt modelId="{F1FEF77B-A285-4136-9073-2A26A4B89CB7}">
      <dgm:prSet custT="1"/>
      <dgm:spPr/>
      <dgm:t>
        <a:bodyPr/>
        <a:lstStyle/>
        <a:p>
          <a:endParaRPr lang="en-US" sz="1400" b="0" dirty="0">
            <a:solidFill>
              <a:schemeClr val="tx1">
                <a:lumMod val="65000"/>
                <a:lumOff val="35000"/>
              </a:schemeClr>
            </a:solidFill>
            <a:effectLst/>
            <a:latin typeface="DB Adman X" pitchFamily="2" charset="-34"/>
            <a:cs typeface="DB Adman X" pitchFamily="2" charset="-34"/>
          </a:endParaRPr>
        </a:p>
      </dgm:t>
    </dgm:pt>
    <dgm:pt modelId="{94A9C04A-AC5C-4A9F-83A7-CBF49CCCDB65}" type="parTrans" cxnId="{C36B4EA4-DA1D-476C-BA3B-D754AE5A26EB}">
      <dgm:prSet/>
      <dgm:spPr/>
      <dgm:t>
        <a:bodyPr/>
        <a:lstStyle/>
        <a:p>
          <a:endParaRPr lang="en-US"/>
        </a:p>
      </dgm:t>
    </dgm:pt>
    <dgm:pt modelId="{C6FEF4B0-1805-42D4-AE72-DEB6A3A90A87}" type="sibTrans" cxnId="{C36B4EA4-DA1D-476C-BA3B-D754AE5A26EB}">
      <dgm:prSet/>
      <dgm:spPr/>
      <dgm:t>
        <a:bodyPr/>
        <a:lstStyle/>
        <a:p>
          <a:endParaRPr lang="en-US"/>
        </a:p>
      </dgm:t>
    </dgm:pt>
    <dgm:pt modelId="{3F7BC4D4-AE54-4252-8A0B-8FB18807F174}">
      <dgm:prSet custT="1"/>
      <dgm:spPr/>
      <dgm:t>
        <a:bodyPr/>
        <a:lstStyle/>
        <a:p>
          <a:r>
            <a:rPr lang="en-US" sz="1400" b="0" smtClean="0">
              <a:effectLst/>
              <a:latin typeface="DB Adman X" pitchFamily="2" charset="-34"/>
              <a:cs typeface="DB Adman X" pitchFamily="2" charset="-34"/>
            </a:rPr>
            <a:t>-Big  green space</a:t>
          </a:r>
          <a:endParaRPr lang="en-US" sz="1400" b="0" dirty="0" smtClean="0">
            <a:effectLst/>
            <a:latin typeface="DB Adman X" pitchFamily="2" charset="-34"/>
            <a:cs typeface="DB Adman X" pitchFamily="2" charset="-34"/>
          </a:endParaRPr>
        </a:p>
      </dgm:t>
    </dgm:pt>
    <dgm:pt modelId="{D3AACA2B-5BAD-4346-AF8F-C23538C3EA31}" type="parTrans" cxnId="{B1172F5A-92E4-4F0A-8021-217AEE8DBE29}">
      <dgm:prSet/>
      <dgm:spPr/>
      <dgm:t>
        <a:bodyPr/>
        <a:lstStyle/>
        <a:p>
          <a:endParaRPr lang="en-US"/>
        </a:p>
      </dgm:t>
    </dgm:pt>
    <dgm:pt modelId="{6BF27579-5270-4716-B256-DFB686F9F1D1}" type="sibTrans" cxnId="{B1172F5A-92E4-4F0A-8021-217AEE8DBE29}">
      <dgm:prSet/>
      <dgm:spPr/>
      <dgm:t>
        <a:bodyPr/>
        <a:lstStyle/>
        <a:p>
          <a:endParaRPr lang="en-US"/>
        </a:p>
      </dgm:t>
    </dgm:pt>
    <dgm:pt modelId="{A45E0C61-5AE7-417B-B011-7EB52E1EAE20}">
      <dgm:prSet custT="1"/>
      <dgm:spPr/>
      <dgm:t>
        <a:bodyPr/>
        <a:lstStyle/>
        <a:p>
          <a:r>
            <a:rPr lang="en-US" sz="1400" b="0" smtClean="0">
              <a:effectLst/>
              <a:latin typeface="DB Adman X" pitchFamily="2" charset="-34"/>
              <a:cs typeface="DB Adman X" pitchFamily="2" charset="-34"/>
            </a:rPr>
            <a:t>-Good ventilation</a:t>
          </a:r>
          <a:endParaRPr lang="en-US" sz="1400" b="0" dirty="0" smtClean="0">
            <a:effectLst/>
            <a:latin typeface="DB Adman X" pitchFamily="2" charset="-34"/>
            <a:cs typeface="DB Adman X" pitchFamily="2" charset="-34"/>
          </a:endParaRPr>
        </a:p>
      </dgm:t>
    </dgm:pt>
    <dgm:pt modelId="{5EF880D3-A5AA-48A6-A8A8-B92DEACC7F84}" type="parTrans" cxnId="{C1FFF19F-8DC9-41B2-8BBE-F283DD2057D2}">
      <dgm:prSet/>
      <dgm:spPr/>
      <dgm:t>
        <a:bodyPr/>
        <a:lstStyle/>
        <a:p>
          <a:endParaRPr lang="en-US"/>
        </a:p>
      </dgm:t>
    </dgm:pt>
    <dgm:pt modelId="{390B8BD8-5A7B-4507-8FDB-A44D01ADCB91}" type="sibTrans" cxnId="{C1FFF19F-8DC9-41B2-8BBE-F283DD2057D2}">
      <dgm:prSet/>
      <dgm:spPr/>
      <dgm:t>
        <a:bodyPr/>
        <a:lstStyle/>
        <a:p>
          <a:endParaRPr lang="en-US"/>
        </a:p>
      </dgm:t>
    </dgm:pt>
    <dgm:pt modelId="{BEACFC50-9A7A-4A57-BC6B-7DE6FF6F6CF0}">
      <dgm:prSet custT="1"/>
      <dgm:spPr/>
      <dgm:t>
        <a:bodyPr/>
        <a:lstStyle/>
        <a:p>
          <a:r>
            <a:rPr lang="en-US" sz="1400" b="0" smtClean="0">
              <a:effectLst/>
              <a:latin typeface="DB Adman X" pitchFamily="2" charset="-34"/>
              <a:cs typeface="DB Adman X" pitchFamily="2" charset="-34"/>
            </a:rPr>
            <a:t>-Energy conservation: Bio car recharger</a:t>
          </a:r>
          <a:endParaRPr lang="en-US" sz="1400" b="0" dirty="0" smtClean="0">
            <a:effectLst/>
            <a:latin typeface="DB Adman X" pitchFamily="2" charset="-34"/>
            <a:cs typeface="DB Adman X" pitchFamily="2" charset="-34"/>
          </a:endParaRPr>
        </a:p>
      </dgm:t>
    </dgm:pt>
    <dgm:pt modelId="{A5AAF7F6-7BE1-4434-9993-8531BD48C561}" type="parTrans" cxnId="{F81A7531-ABBA-4165-8DFC-FCA68B7AB427}">
      <dgm:prSet/>
      <dgm:spPr/>
      <dgm:t>
        <a:bodyPr/>
        <a:lstStyle/>
        <a:p>
          <a:endParaRPr lang="en-US"/>
        </a:p>
      </dgm:t>
    </dgm:pt>
    <dgm:pt modelId="{FE79728C-4940-41AB-AE47-626B2AD6FB4D}" type="sibTrans" cxnId="{F81A7531-ABBA-4165-8DFC-FCA68B7AB427}">
      <dgm:prSet/>
      <dgm:spPr/>
      <dgm:t>
        <a:bodyPr/>
        <a:lstStyle/>
        <a:p>
          <a:endParaRPr lang="en-US"/>
        </a:p>
      </dgm:t>
    </dgm:pt>
    <dgm:pt modelId="{93A08A16-CE0D-4656-9144-1E248A45B53B}">
      <dgm:prSet custT="1"/>
      <dgm:spPr/>
      <dgm:t>
        <a:bodyPr/>
        <a:lstStyle/>
        <a:p>
          <a:r>
            <a:rPr lang="en-US" sz="1400" b="0" smtClean="0">
              <a:effectLst/>
              <a:latin typeface="DB Adman X" pitchFamily="2" charset="-34"/>
              <a:cs typeface="DB Adman X" pitchFamily="2" charset="-34"/>
            </a:rPr>
            <a:t>-Home automation system</a:t>
          </a:r>
          <a:endParaRPr lang="en-US" sz="1400" b="0" dirty="0" smtClean="0">
            <a:effectLst/>
            <a:latin typeface="DB Adman X" pitchFamily="2" charset="-34"/>
            <a:cs typeface="DB Adman X" pitchFamily="2" charset="-34"/>
          </a:endParaRPr>
        </a:p>
      </dgm:t>
    </dgm:pt>
    <dgm:pt modelId="{B9585F69-EE36-4100-9CD2-DAD233C698CB}" type="parTrans" cxnId="{BEA919EA-DBC2-4BE8-BEFC-E43E05FD5631}">
      <dgm:prSet/>
      <dgm:spPr/>
      <dgm:t>
        <a:bodyPr/>
        <a:lstStyle/>
        <a:p>
          <a:endParaRPr lang="en-US"/>
        </a:p>
      </dgm:t>
    </dgm:pt>
    <dgm:pt modelId="{E79A93A4-0252-4FC6-856F-5F7C26931B72}" type="sibTrans" cxnId="{BEA919EA-DBC2-4BE8-BEFC-E43E05FD5631}">
      <dgm:prSet/>
      <dgm:spPr/>
      <dgm:t>
        <a:bodyPr/>
        <a:lstStyle/>
        <a:p>
          <a:endParaRPr lang="en-US"/>
        </a:p>
      </dgm:t>
    </dgm:pt>
    <dgm:pt modelId="{9E87CE91-55A4-43D7-BD12-42D481238C95}">
      <dgm:prSet custT="1"/>
      <dgm:spPr/>
      <dgm:t>
        <a:bodyPr/>
        <a:lstStyle/>
        <a:p>
          <a:r>
            <a:rPr lang="en-US" sz="1400" b="0" smtClean="0">
              <a:effectLst/>
              <a:latin typeface="DB Adman X" pitchFamily="2" charset="-34"/>
              <a:cs typeface="DB Adman X" pitchFamily="2" charset="-34"/>
            </a:rPr>
            <a:t>-Silver TREES certificate</a:t>
          </a:r>
          <a:endParaRPr lang="th-TH" sz="1400" b="0" dirty="0">
            <a:effectLst/>
            <a:latin typeface="DB Adman X" pitchFamily="2" charset="-34"/>
            <a:cs typeface="DB Adman X" pitchFamily="2" charset="-34"/>
          </a:endParaRPr>
        </a:p>
      </dgm:t>
    </dgm:pt>
    <dgm:pt modelId="{7723CA1E-9067-420B-B5FF-FDC5AA0C9FA0}" type="parTrans" cxnId="{B826D398-AC9D-410B-A00F-273C55492BE7}">
      <dgm:prSet/>
      <dgm:spPr/>
      <dgm:t>
        <a:bodyPr/>
        <a:lstStyle/>
        <a:p>
          <a:endParaRPr lang="en-US"/>
        </a:p>
      </dgm:t>
    </dgm:pt>
    <dgm:pt modelId="{E269D5AC-44AE-4285-B230-45501C519B4D}" type="sibTrans" cxnId="{B826D398-AC9D-410B-A00F-273C55492BE7}">
      <dgm:prSet/>
      <dgm:spPr/>
      <dgm:t>
        <a:bodyPr/>
        <a:lstStyle/>
        <a:p>
          <a:endParaRPr lang="en-US"/>
        </a:p>
      </dgm:t>
    </dgm:pt>
    <dgm:pt modelId="{FD383CF8-A5EC-4833-AFFB-99E2FCBDEC61}" type="pres">
      <dgm:prSet presAssocID="{D5DD95EB-581F-4926-B122-AE1F5B510D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C06D47-3D97-4A29-AF57-F23D845F5E17}" type="pres">
      <dgm:prSet presAssocID="{6D0CA36B-AC51-4771-A03E-9AA8841755FB}" presName="compositeNode" presStyleCnt="0">
        <dgm:presLayoutVars>
          <dgm:bulletEnabled val="1"/>
        </dgm:presLayoutVars>
      </dgm:prSet>
      <dgm:spPr/>
    </dgm:pt>
    <dgm:pt modelId="{9065F596-2A20-463A-BBCD-ED0CD188EE53}" type="pres">
      <dgm:prSet presAssocID="{6D0CA36B-AC51-4771-A03E-9AA8841755FB}" presName="bgRect" presStyleLbl="node1" presStyleIdx="0" presStyleCnt="4"/>
      <dgm:spPr/>
      <dgm:t>
        <a:bodyPr/>
        <a:lstStyle/>
        <a:p>
          <a:endParaRPr lang="en-US"/>
        </a:p>
      </dgm:t>
    </dgm:pt>
    <dgm:pt modelId="{64416597-09D9-4D32-ABF5-B54B3121B374}" type="pres">
      <dgm:prSet presAssocID="{6D0CA36B-AC51-4771-A03E-9AA8841755FB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00475B-4B25-4505-BCA9-224FBEFB9E22}" type="pres">
      <dgm:prSet presAssocID="{6D0CA36B-AC51-4771-A03E-9AA8841755FB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83AB1D-D0CF-4AEA-82AC-6E918BE6D0D8}" type="pres">
      <dgm:prSet presAssocID="{5E2A7571-41E5-4D4D-8B43-56E61B980ED9}" presName="hSp" presStyleCnt="0"/>
      <dgm:spPr/>
    </dgm:pt>
    <dgm:pt modelId="{05005582-5519-4F86-8D3B-3DE9EED7D812}" type="pres">
      <dgm:prSet presAssocID="{5E2A7571-41E5-4D4D-8B43-56E61B980ED9}" presName="vProcSp" presStyleCnt="0"/>
      <dgm:spPr/>
    </dgm:pt>
    <dgm:pt modelId="{ABE6C628-2DDE-453B-B140-6DE4B9EB8817}" type="pres">
      <dgm:prSet presAssocID="{5E2A7571-41E5-4D4D-8B43-56E61B980ED9}" presName="vSp1" presStyleCnt="0"/>
      <dgm:spPr/>
    </dgm:pt>
    <dgm:pt modelId="{D9451CE1-4456-4EB9-8274-95B5AFFA856D}" type="pres">
      <dgm:prSet presAssocID="{5E2A7571-41E5-4D4D-8B43-56E61B980ED9}" presName="simulatedConn" presStyleLbl="solidFgAcc1" presStyleIdx="0" presStyleCnt="3"/>
      <dgm:spPr/>
    </dgm:pt>
    <dgm:pt modelId="{7F5DCDAD-F8DE-4065-9EBF-8F68B7373A7E}" type="pres">
      <dgm:prSet presAssocID="{5E2A7571-41E5-4D4D-8B43-56E61B980ED9}" presName="vSp2" presStyleCnt="0"/>
      <dgm:spPr/>
    </dgm:pt>
    <dgm:pt modelId="{38A0E01B-F4D7-415D-80B1-52ADE019BB81}" type="pres">
      <dgm:prSet presAssocID="{5E2A7571-41E5-4D4D-8B43-56E61B980ED9}" presName="sibTrans" presStyleCnt="0"/>
      <dgm:spPr/>
    </dgm:pt>
    <dgm:pt modelId="{BDAF820E-990C-4282-AD19-93A4C0F66659}" type="pres">
      <dgm:prSet presAssocID="{F8A8DD94-DE58-4880-9154-BB4AFE5971D6}" presName="compositeNode" presStyleCnt="0">
        <dgm:presLayoutVars>
          <dgm:bulletEnabled val="1"/>
        </dgm:presLayoutVars>
      </dgm:prSet>
      <dgm:spPr/>
    </dgm:pt>
    <dgm:pt modelId="{3B2C9FD2-E7C5-4440-A4E0-75369476E378}" type="pres">
      <dgm:prSet presAssocID="{F8A8DD94-DE58-4880-9154-BB4AFE5971D6}" presName="bgRect" presStyleLbl="node1" presStyleIdx="1" presStyleCnt="4"/>
      <dgm:spPr/>
      <dgm:t>
        <a:bodyPr/>
        <a:lstStyle/>
        <a:p>
          <a:endParaRPr lang="en-US"/>
        </a:p>
      </dgm:t>
    </dgm:pt>
    <dgm:pt modelId="{02F3D944-ED29-4396-9D96-8D3F6ACFE29C}" type="pres">
      <dgm:prSet presAssocID="{F8A8DD94-DE58-4880-9154-BB4AFE5971D6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82B44F-EB76-4F95-A3C5-3C4975956E1B}" type="pres">
      <dgm:prSet presAssocID="{F8A8DD94-DE58-4880-9154-BB4AFE5971D6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5D2759-CF4E-4240-B947-546B74ACC244}" type="pres">
      <dgm:prSet presAssocID="{BBAE3EF9-CB27-4F40-9E6D-2268AF411E5B}" presName="hSp" presStyleCnt="0"/>
      <dgm:spPr/>
    </dgm:pt>
    <dgm:pt modelId="{E0E13951-9777-4F77-ADA8-76B8EB2FF180}" type="pres">
      <dgm:prSet presAssocID="{BBAE3EF9-CB27-4F40-9E6D-2268AF411E5B}" presName="vProcSp" presStyleCnt="0"/>
      <dgm:spPr/>
    </dgm:pt>
    <dgm:pt modelId="{BBD0A0C5-5F6C-45F2-8052-0770FFB51E5E}" type="pres">
      <dgm:prSet presAssocID="{BBAE3EF9-CB27-4F40-9E6D-2268AF411E5B}" presName="vSp1" presStyleCnt="0"/>
      <dgm:spPr/>
    </dgm:pt>
    <dgm:pt modelId="{E760FF5C-E407-4A1F-B7E3-204AA8B7F8DA}" type="pres">
      <dgm:prSet presAssocID="{BBAE3EF9-CB27-4F40-9E6D-2268AF411E5B}" presName="simulatedConn" presStyleLbl="solidFgAcc1" presStyleIdx="1" presStyleCnt="3"/>
      <dgm:spPr/>
    </dgm:pt>
    <dgm:pt modelId="{BA898DC1-29DB-4FA1-A83A-4B37B898F247}" type="pres">
      <dgm:prSet presAssocID="{BBAE3EF9-CB27-4F40-9E6D-2268AF411E5B}" presName="vSp2" presStyleCnt="0"/>
      <dgm:spPr/>
    </dgm:pt>
    <dgm:pt modelId="{80B663D3-68A2-4277-8484-ECAC61A8F66E}" type="pres">
      <dgm:prSet presAssocID="{BBAE3EF9-CB27-4F40-9E6D-2268AF411E5B}" presName="sibTrans" presStyleCnt="0"/>
      <dgm:spPr/>
    </dgm:pt>
    <dgm:pt modelId="{EE1E5A02-BD07-4A1E-A907-F2D05D34D293}" type="pres">
      <dgm:prSet presAssocID="{7689E56F-59CB-4F33-A773-19A2ECCA9192}" presName="compositeNode" presStyleCnt="0">
        <dgm:presLayoutVars>
          <dgm:bulletEnabled val="1"/>
        </dgm:presLayoutVars>
      </dgm:prSet>
      <dgm:spPr/>
    </dgm:pt>
    <dgm:pt modelId="{3BE7CE73-C06A-4E3E-BEDE-47F96FD9943C}" type="pres">
      <dgm:prSet presAssocID="{7689E56F-59CB-4F33-A773-19A2ECCA9192}" presName="bgRect" presStyleLbl="node1" presStyleIdx="2" presStyleCnt="4"/>
      <dgm:spPr/>
      <dgm:t>
        <a:bodyPr/>
        <a:lstStyle/>
        <a:p>
          <a:endParaRPr lang="en-US"/>
        </a:p>
      </dgm:t>
    </dgm:pt>
    <dgm:pt modelId="{79E3A365-2358-48E9-A01E-FA8AE864F67E}" type="pres">
      <dgm:prSet presAssocID="{7689E56F-59CB-4F33-A773-19A2ECCA9192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0CE231-7344-4DFB-9D2B-C2B2527136AB}" type="pres">
      <dgm:prSet presAssocID="{7689E56F-59CB-4F33-A773-19A2ECCA9192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FB3A3E-4AB0-4EE1-89B6-362587B3D459}" type="pres">
      <dgm:prSet presAssocID="{998A6A03-8343-451F-B17D-1E91B0CF2201}" presName="hSp" presStyleCnt="0"/>
      <dgm:spPr/>
    </dgm:pt>
    <dgm:pt modelId="{15F06DDA-1478-4EEB-957F-30DE0BF2E444}" type="pres">
      <dgm:prSet presAssocID="{998A6A03-8343-451F-B17D-1E91B0CF2201}" presName="vProcSp" presStyleCnt="0"/>
      <dgm:spPr/>
    </dgm:pt>
    <dgm:pt modelId="{A5E152AC-2A96-4D6F-8703-7F8DB7ED1915}" type="pres">
      <dgm:prSet presAssocID="{998A6A03-8343-451F-B17D-1E91B0CF2201}" presName="vSp1" presStyleCnt="0"/>
      <dgm:spPr/>
    </dgm:pt>
    <dgm:pt modelId="{5D7BB8F0-7390-4C32-BA55-70620174D9BF}" type="pres">
      <dgm:prSet presAssocID="{998A6A03-8343-451F-B17D-1E91B0CF2201}" presName="simulatedConn" presStyleLbl="solidFgAcc1" presStyleIdx="2" presStyleCnt="3"/>
      <dgm:spPr/>
    </dgm:pt>
    <dgm:pt modelId="{2F046D66-EC62-42B1-BFF3-74B40246E293}" type="pres">
      <dgm:prSet presAssocID="{998A6A03-8343-451F-B17D-1E91B0CF2201}" presName="vSp2" presStyleCnt="0"/>
      <dgm:spPr/>
    </dgm:pt>
    <dgm:pt modelId="{1F6EA99F-AE96-47F0-A9CB-470957A94388}" type="pres">
      <dgm:prSet presAssocID="{998A6A03-8343-451F-B17D-1E91B0CF2201}" presName="sibTrans" presStyleCnt="0"/>
      <dgm:spPr/>
    </dgm:pt>
    <dgm:pt modelId="{BAFFB4DF-98B3-4A16-AB13-C38CDDC55BAE}" type="pres">
      <dgm:prSet presAssocID="{5F31A041-A3AD-4F8B-A5E9-DC83CEC4C033}" presName="compositeNode" presStyleCnt="0">
        <dgm:presLayoutVars>
          <dgm:bulletEnabled val="1"/>
        </dgm:presLayoutVars>
      </dgm:prSet>
      <dgm:spPr/>
    </dgm:pt>
    <dgm:pt modelId="{AC800A8C-69BB-4A7F-9F46-248B459E3827}" type="pres">
      <dgm:prSet presAssocID="{5F31A041-A3AD-4F8B-A5E9-DC83CEC4C033}" presName="bgRect" presStyleLbl="node1" presStyleIdx="3" presStyleCnt="4"/>
      <dgm:spPr/>
      <dgm:t>
        <a:bodyPr/>
        <a:lstStyle/>
        <a:p>
          <a:endParaRPr lang="en-US"/>
        </a:p>
      </dgm:t>
    </dgm:pt>
    <dgm:pt modelId="{11089F6F-732E-4C4A-A49C-641C679E6CAA}" type="pres">
      <dgm:prSet presAssocID="{5F31A041-A3AD-4F8B-A5E9-DC83CEC4C033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9AD9D5-175F-4776-8177-B947E379CEA3}" type="pres">
      <dgm:prSet presAssocID="{5F31A041-A3AD-4F8B-A5E9-DC83CEC4C033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D85719C-D62E-4524-9E19-ED820E15F762}" type="presOf" srcId="{543CBF3D-5A82-41DB-999F-99D2A20BE485}" destId="{370CE231-7344-4DFB-9D2B-C2B2527136AB}" srcOrd="0" destOrd="0" presId="urn:microsoft.com/office/officeart/2005/8/layout/hProcess7#1"/>
    <dgm:cxn modelId="{C1FFF19F-8DC9-41B2-8BBE-F283DD2057D2}" srcId="{5F31A041-A3AD-4F8B-A5E9-DC83CEC4C033}" destId="{A45E0C61-5AE7-417B-B011-7EB52E1EAE20}" srcOrd="2" destOrd="0" parTransId="{5EF880D3-A5AA-48A6-A8A8-B92DEACC7F84}" sibTransId="{390B8BD8-5A7B-4507-8FDB-A44D01ADCB91}"/>
    <dgm:cxn modelId="{3E5B0823-4F65-4B20-911F-66C6AD69ED5C}" type="presOf" srcId="{93A08A16-CE0D-4656-9144-1E248A45B53B}" destId="{E49AD9D5-175F-4776-8177-B947E379CEA3}" srcOrd="0" destOrd="4" presId="urn:microsoft.com/office/officeart/2005/8/layout/hProcess7#1"/>
    <dgm:cxn modelId="{1CFCB1A9-EAAE-48C3-A868-77774C180F96}" type="presOf" srcId="{8E8CD828-0333-40A8-AEE0-AE2AB48ECE56}" destId="{5882B44F-EB76-4F95-A3C5-3C4975956E1B}" srcOrd="0" destOrd="0" presId="urn:microsoft.com/office/officeart/2005/8/layout/hProcess7#1"/>
    <dgm:cxn modelId="{DAED4B82-E717-4FE6-9EB6-3A3AFB03FC3E}" type="presOf" srcId="{BEACFC50-9A7A-4A57-BC6B-7DE6FF6F6CF0}" destId="{E49AD9D5-175F-4776-8177-B947E379CEA3}" srcOrd="0" destOrd="3" presId="urn:microsoft.com/office/officeart/2005/8/layout/hProcess7#1"/>
    <dgm:cxn modelId="{F81A7531-ABBA-4165-8DFC-FCA68B7AB427}" srcId="{5F31A041-A3AD-4F8B-A5E9-DC83CEC4C033}" destId="{BEACFC50-9A7A-4A57-BC6B-7DE6FF6F6CF0}" srcOrd="3" destOrd="0" parTransId="{A5AAF7F6-7BE1-4434-9993-8531BD48C561}" sibTransId="{FE79728C-4940-41AB-AE47-626B2AD6FB4D}"/>
    <dgm:cxn modelId="{C48B7B08-81E2-4CB4-8B41-BE45836EEBF5}" type="presOf" srcId="{72EF63E4-CF0A-44F8-AF6A-92180D2BB156}" destId="{4900475B-4B25-4505-BCA9-224FBEFB9E22}" srcOrd="0" destOrd="0" presId="urn:microsoft.com/office/officeart/2005/8/layout/hProcess7#1"/>
    <dgm:cxn modelId="{F0AA2D58-87B7-466B-9C3F-242250440548}" type="presOf" srcId="{CD2161C0-85B8-46AD-B25B-338DD93BD97F}" destId="{4900475B-4B25-4505-BCA9-224FBEFB9E22}" srcOrd="0" destOrd="2" presId="urn:microsoft.com/office/officeart/2005/8/layout/hProcess7#1"/>
    <dgm:cxn modelId="{08B6C2AD-52E3-42C8-BD34-04A4412C0A65}" type="presOf" srcId="{7689E56F-59CB-4F33-A773-19A2ECCA9192}" destId="{3BE7CE73-C06A-4E3E-BEDE-47F96FD9943C}" srcOrd="0" destOrd="0" presId="urn:microsoft.com/office/officeart/2005/8/layout/hProcess7#1"/>
    <dgm:cxn modelId="{F71AE3DC-A030-4A59-8746-C2D556CB83B3}" srcId="{7689E56F-59CB-4F33-A773-19A2ECCA9192}" destId="{FE067B62-AD04-4816-87D9-785FAC1BCE11}" srcOrd="1" destOrd="0" parTransId="{AC2A6577-59A9-4473-A9D1-DB36A6AB862E}" sibTransId="{C7823CBC-574A-4688-8B1F-E5A5F5C889D6}"/>
    <dgm:cxn modelId="{CD9E40C5-1F2C-458A-8D31-1B8F3EC7D742}" type="presOf" srcId="{73C16A42-5EF9-426A-A820-1A56B4498923}" destId="{4900475B-4B25-4505-BCA9-224FBEFB9E22}" srcOrd="0" destOrd="4" presId="urn:microsoft.com/office/officeart/2005/8/layout/hProcess7#1"/>
    <dgm:cxn modelId="{D0700731-829A-4B54-ACA0-725CD4E97A7A}" type="presOf" srcId="{A45E0C61-5AE7-417B-B011-7EB52E1EAE20}" destId="{E49AD9D5-175F-4776-8177-B947E379CEA3}" srcOrd="0" destOrd="2" presId="urn:microsoft.com/office/officeart/2005/8/layout/hProcess7#1"/>
    <dgm:cxn modelId="{DE49BF37-6C36-431A-8724-F1CA394DAB96}" type="presOf" srcId="{203AD77C-051A-4936-8955-A9DF28C83BB1}" destId="{5882B44F-EB76-4F95-A3C5-3C4975956E1B}" srcOrd="0" destOrd="2" presId="urn:microsoft.com/office/officeart/2005/8/layout/hProcess7#1"/>
    <dgm:cxn modelId="{6DE2E250-A711-44B2-A3A9-772658887BEC}" srcId="{F8A8DD94-DE58-4880-9154-BB4AFE5971D6}" destId="{ADBE78C2-02D4-496A-92F1-A08E7479E872}" srcOrd="1" destOrd="0" parTransId="{41043733-0578-4F46-A06D-E7A40FBA4A86}" sibTransId="{A4985F35-DC86-4568-83C3-11ED2D37F233}"/>
    <dgm:cxn modelId="{A55B004C-F70C-4E85-9BB7-47E717E0D049}" type="presOf" srcId="{9E87CE91-55A4-43D7-BD12-42D481238C95}" destId="{E49AD9D5-175F-4776-8177-B947E379CEA3}" srcOrd="0" destOrd="5" presId="urn:microsoft.com/office/officeart/2005/8/layout/hProcess7#1"/>
    <dgm:cxn modelId="{537484B6-661F-457F-9463-B06F6DDBC3A3}" srcId="{D5DD95EB-581F-4926-B122-AE1F5B510DF1}" destId="{F8A8DD94-DE58-4880-9154-BB4AFE5971D6}" srcOrd="1" destOrd="0" parTransId="{766B6D8F-B288-48BE-BF55-B66CED0A8F54}" sibTransId="{BBAE3EF9-CB27-4F40-9E6D-2268AF411E5B}"/>
    <dgm:cxn modelId="{CC769F9D-B828-4B13-ACD8-1D70C38EE4FA}" srcId="{D5DD95EB-581F-4926-B122-AE1F5B510DF1}" destId="{6D0CA36B-AC51-4771-A03E-9AA8841755FB}" srcOrd="0" destOrd="0" parTransId="{7F6F7A3E-C6AB-4713-BA61-F88CE38554A7}" sibTransId="{5E2A7571-41E5-4D4D-8B43-56E61B980ED9}"/>
    <dgm:cxn modelId="{994A07BE-DB6A-4029-B01B-E4784C906005}" type="presOf" srcId="{A27748D3-EC6D-47F2-953B-2FBDBF10C291}" destId="{4900475B-4B25-4505-BCA9-224FBEFB9E22}" srcOrd="0" destOrd="3" presId="urn:microsoft.com/office/officeart/2005/8/layout/hProcess7#1"/>
    <dgm:cxn modelId="{EC98D6EF-B95C-43D4-89EC-8E767CE1F6A6}" type="presOf" srcId="{7689E56F-59CB-4F33-A773-19A2ECCA9192}" destId="{79E3A365-2358-48E9-A01E-FA8AE864F67E}" srcOrd="1" destOrd="0" presId="urn:microsoft.com/office/officeart/2005/8/layout/hProcess7#1"/>
    <dgm:cxn modelId="{7D8EE98F-FFB7-4F96-86CC-9FC1685C20B6}" srcId="{6D0CA36B-AC51-4771-A03E-9AA8841755FB}" destId="{A27748D3-EC6D-47F2-953B-2FBDBF10C291}" srcOrd="3" destOrd="0" parTransId="{AE950DFC-6EB9-4B32-924A-41A1B51C3E65}" sibTransId="{5B23FE38-5413-4EE1-A121-4F4AB407DBCD}"/>
    <dgm:cxn modelId="{B826D398-AC9D-410B-A00F-273C55492BE7}" srcId="{5F31A041-A3AD-4F8B-A5E9-DC83CEC4C033}" destId="{9E87CE91-55A4-43D7-BD12-42D481238C95}" srcOrd="5" destOrd="0" parTransId="{7723CA1E-9067-420B-B5FF-FDC5AA0C9FA0}" sibTransId="{E269D5AC-44AE-4285-B230-45501C519B4D}"/>
    <dgm:cxn modelId="{CF36D95A-FE20-4AC9-BFB0-D2FD1F9A508D}" type="presOf" srcId="{5A25FA2E-D81D-4CB2-922D-FDEF307F4990}" destId="{4900475B-4B25-4505-BCA9-224FBEFB9E22}" srcOrd="0" destOrd="1" presId="urn:microsoft.com/office/officeart/2005/8/layout/hProcess7#1"/>
    <dgm:cxn modelId="{9ECA930C-5F36-4624-B9A9-A586CB01274F}" srcId="{F8A8DD94-DE58-4880-9154-BB4AFE5971D6}" destId="{8C04538F-D8D1-4D35-A38E-D3268B4BE141}" srcOrd="4" destOrd="0" parTransId="{281BAAD1-0904-4E1F-9A48-ED2836CD6108}" sibTransId="{C67997A1-7155-475D-BF56-4923BCC259BE}"/>
    <dgm:cxn modelId="{7B4E638C-E1FE-4018-AC21-8D2283AB09D9}" srcId="{D5DD95EB-581F-4926-B122-AE1F5B510DF1}" destId="{7689E56F-59CB-4F33-A773-19A2ECCA9192}" srcOrd="2" destOrd="0" parTransId="{17347782-D40A-40EA-A0DC-3554CD7BCA88}" sibTransId="{998A6A03-8343-451F-B17D-1E91B0CF2201}"/>
    <dgm:cxn modelId="{F668847C-0FB5-42E1-A412-1B329BAE860B}" srcId="{6D0CA36B-AC51-4771-A03E-9AA8841755FB}" destId="{72EF63E4-CF0A-44F8-AF6A-92180D2BB156}" srcOrd="0" destOrd="0" parTransId="{71719C21-F4BC-43AC-82EA-4072AFD0EE2C}" sibTransId="{7BA38CDB-75EF-4F54-910D-332211E185C2}"/>
    <dgm:cxn modelId="{A904F510-DECC-4729-94C5-81D8AA72A581}" srcId="{F8A8DD94-DE58-4880-9154-BB4AFE5971D6}" destId="{203AD77C-051A-4936-8955-A9DF28C83BB1}" srcOrd="2" destOrd="0" parTransId="{ECCB1CEF-029C-4937-98BE-62D96BB55F63}" sibTransId="{E799BF3B-D0F5-408F-913E-B12776CC1D04}"/>
    <dgm:cxn modelId="{B1172F5A-92E4-4F0A-8021-217AEE8DBE29}" srcId="{5F31A041-A3AD-4F8B-A5E9-DC83CEC4C033}" destId="{3F7BC4D4-AE54-4252-8A0B-8FB18807F174}" srcOrd="1" destOrd="0" parTransId="{D3AACA2B-5BAD-4346-AF8F-C23538C3EA31}" sibTransId="{6BF27579-5270-4716-B256-DFB686F9F1D1}"/>
    <dgm:cxn modelId="{B6613117-88F4-42CB-8FAB-C337208D4A17}" srcId="{F8A8DD94-DE58-4880-9154-BB4AFE5971D6}" destId="{20DC8CEE-AE8E-4178-96B1-0DDB88648E6C}" srcOrd="3" destOrd="0" parTransId="{5DFC5BFD-94D2-47CE-98E6-5E74339859E7}" sibTransId="{FE6F5B9A-EFFB-47AD-B4E1-3EA526337262}"/>
    <dgm:cxn modelId="{241973B1-5D9E-46AA-8DE9-2FD7D0DE920D}" type="presOf" srcId="{027672DA-BF70-4CC5-B422-B1E79170201D}" destId="{370CE231-7344-4DFB-9D2B-C2B2527136AB}" srcOrd="0" destOrd="2" presId="urn:microsoft.com/office/officeart/2005/8/layout/hProcess7#1"/>
    <dgm:cxn modelId="{A8FA1854-93CD-463B-927A-DC96C249DBCA}" type="presOf" srcId="{5F31A041-A3AD-4F8B-A5E9-DC83CEC4C033}" destId="{AC800A8C-69BB-4A7F-9F46-248B459E3827}" srcOrd="0" destOrd="0" presId="urn:microsoft.com/office/officeart/2005/8/layout/hProcess7#1"/>
    <dgm:cxn modelId="{BBFFFD96-133C-42F9-8D01-4783E20559D8}" srcId="{6D0CA36B-AC51-4771-A03E-9AA8841755FB}" destId="{5A25FA2E-D81D-4CB2-922D-FDEF307F4990}" srcOrd="1" destOrd="0" parTransId="{DE7CFA26-9EDD-4B82-BF4E-CE6368990AEE}" sibTransId="{F8CBE85D-51B7-41B9-8C31-8FEC081CA079}"/>
    <dgm:cxn modelId="{100AC116-F1E1-49A7-9B3E-25BDEBB198F6}" type="presOf" srcId="{ADBE78C2-02D4-496A-92F1-A08E7479E872}" destId="{5882B44F-EB76-4F95-A3C5-3C4975956E1B}" srcOrd="0" destOrd="1" presId="urn:microsoft.com/office/officeart/2005/8/layout/hProcess7#1"/>
    <dgm:cxn modelId="{BEA919EA-DBC2-4BE8-BEFC-E43E05FD5631}" srcId="{5F31A041-A3AD-4F8B-A5E9-DC83CEC4C033}" destId="{93A08A16-CE0D-4656-9144-1E248A45B53B}" srcOrd="4" destOrd="0" parTransId="{B9585F69-EE36-4100-9CD2-DAD233C698CB}" sibTransId="{E79A93A4-0252-4FC6-856F-5F7C26931B72}"/>
    <dgm:cxn modelId="{A49325E1-2458-4BF2-9DD4-39E2B2C86E59}" type="presOf" srcId="{20DC8CEE-AE8E-4178-96B1-0DDB88648E6C}" destId="{5882B44F-EB76-4F95-A3C5-3C4975956E1B}" srcOrd="0" destOrd="3" presId="urn:microsoft.com/office/officeart/2005/8/layout/hProcess7#1"/>
    <dgm:cxn modelId="{1DA1AD77-FE33-4EC6-BC72-C59E37B9ACF8}" type="presOf" srcId="{3F7BC4D4-AE54-4252-8A0B-8FB18807F174}" destId="{E49AD9D5-175F-4776-8177-B947E379CEA3}" srcOrd="0" destOrd="1" presId="urn:microsoft.com/office/officeart/2005/8/layout/hProcess7#1"/>
    <dgm:cxn modelId="{A84ABCAD-5948-46B1-9A77-A4614351AE48}" srcId="{6D0CA36B-AC51-4771-A03E-9AA8841755FB}" destId="{CD2161C0-85B8-46AD-B25B-338DD93BD97F}" srcOrd="2" destOrd="0" parTransId="{4104A7A3-5106-4F87-B3F1-0A87A546AFC8}" sibTransId="{2E2FA62B-BAD7-432E-990E-2CFBF6BCC95F}"/>
    <dgm:cxn modelId="{535E2F2C-E1D8-43D8-897E-17A031FEE72A}" srcId="{D5DD95EB-581F-4926-B122-AE1F5B510DF1}" destId="{5F31A041-A3AD-4F8B-A5E9-DC83CEC4C033}" srcOrd="3" destOrd="0" parTransId="{11C4C04D-87F1-45B3-99B5-E0A812D643D9}" sibTransId="{B644F377-644E-4CC5-9491-C70B67F8A922}"/>
    <dgm:cxn modelId="{46B848AB-48F9-474A-AD75-EBC20BE33FEC}" srcId="{F8A8DD94-DE58-4880-9154-BB4AFE5971D6}" destId="{8E8CD828-0333-40A8-AEE0-AE2AB48ECE56}" srcOrd="0" destOrd="0" parTransId="{F38B57DA-FB7A-4F4C-977D-2D8A94798016}" sibTransId="{5E063DA7-E49D-44CE-8AE0-E9653382B887}"/>
    <dgm:cxn modelId="{0835B9DF-77B6-41F8-9AB5-9F9B2FCACE4B}" srcId="{7689E56F-59CB-4F33-A773-19A2ECCA9192}" destId="{543CBF3D-5A82-41DB-999F-99D2A20BE485}" srcOrd="0" destOrd="0" parTransId="{7B76DF6A-9790-4370-8AC1-F00CDB35E9B2}" sibTransId="{2AAD0FD6-EC48-47BC-8FDE-C08AD7009E5C}"/>
    <dgm:cxn modelId="{3F0679E3-8021-40EA-B3A3-B16CE268E275}" srcId="{7689E56F-59CB-4F33-A773-19A2ECCA9192}" destId="{027672DA-BF70-4CC5-B422-B1E79170201D}" srcOrd="2" destOrd="0" parTransId="{B9171669-D71C-4C1B-8A55-9A6772C2518E}" sibTransId="{5552E42F-B5E0-476D-A6EC-9D0967D394FC}"/>
    <dgm:cxn modelId="{C36B4EA4-DA1D-476C-BA3B-D754AE5A26EB}" srcId="{5F31A041-A3AD-4F8B-A5E9-DC83CEC4C033}" destId="{F1FEF77B-A285-4136-9073-2A26A4B89CB7}" srcOrd="0" destOrd="0" parTransId="{94A9C04A-AC5C-4A9F-83A7-CBF49CCCDB65}" sibTransId="{C6FEF4B0-1805-42D4-AE72-DEB6A3A90A87}"/>
    <dgm:cxn modelId="{B444C8CB-1DCC-40BE-AD3E-1D0DABA5F3C4}" type="presOf" srcId="{FE067B62-AD04-4816-87D9-785FAC1BCE11}" destId="{370CE231-7344-4DFB-9D2B-C2B2527136AB}" srcOrd="0" destOrd="1" presId="urn:microsoft.com/office/officeart/2005/8/layout/hProcess7#1"/>
    <dgm:cxn modelId="{25D7B584-18C6-4642-81B3-7E25934983EF}" type="presOf" srcId="{F8A8DD94-DE58-4880-9154-BB4AFE5971D6}" destId="{3B2C9FD2-E7C5-4440-A4E0-75369476E378}" srcOrd="0" destOrd="0" presId="urn:microsoft.com/office/officeart/2005/8/layout/hProcess7#1"/>
    <dgm:cxn modelId="{D11A3859-69CE-4C26-8324-95D90890D217}" type="presOf" srcId="{6D0CA36B-AC51-4771-A03E-9AA8841755FB}" destId="{64416597-09D9-4D32-ABF5-B54B3121B374}" srcOrd="1" destOrd="0" presId="urn:microsoft.com/office/officeart/2005/8/layout/hProcess7#1"/>
    <dgm:cxn modelId="{5E94CB05-7958-4F07-8661-01E93B1F3B03}" type="presOf" srcId="{5F31A041-A3AD-4F8B-A5E9-DC83CEC4C033}" destId="{11089F6F-732E-4C4A-A49C-641C679E6CAA}" srcOrd="1" destOrd="0" presId="urn:microsoft.com/office/officeart/2005/8/layout/hProcess7#1"/>
    <dgm:cxn modelId="{FD748CCB-4F78-4518-A258-3F507BEE47F6}" type="presOf" srcId="{8C04538F-D8D1-4D35-A38E-D3268B4BE141}" destId="{5882B44F-EB76-4F95-A3C5-3C4975956E1B}" srcOrd="0" destOrd="4" presId="urn:microsoft.com/office/officeart/2005/8/layout/hProcess7#1"/>
    <dgm:cxn modelId="{F30F19C3-F5C2-44E5-8C40-AAD44D155572}" type="presOf" srcId="{6D0CA36B-AC51-4771-A03E-9AA8841755FB}" destId="{9065F596-2A20-463A-BBCD-ED0CD188EE53}" srcOrd="0" destOrd="0" presId="urn:microsoft.com/office/officeart/2005/8/layout/hProcess7#1"/>
    <dgm:cxn modelId="{93C84353-A6B9-4234-AD3C-A94B94F05A22}" srcId="{6D0CA36B-AC51-4771-A03E-9AA8841755FB}" destId="{73C16A42-5EF9-426A-A820-1A56B4498923}" srcOrd="4" destOrd="0" parTransId="{469B8F73-163A-4CCD-8991-72F27F3E1FC7}" sibTransId="{9654CA03-6E41-4A5D-BDA8-E90712D5DF87}"/>
    <dgm:cxn modelId="{D89FB8F9-84EF-43DC-AD88-4349B7935847}" type="presOf" srcId="{F8A8DD94-DE58-4880-9154-BB4AFE5971D6}" destId="{02F3D944-ED29-4396-9D96-8D3F6ACFE29C}" srcOrd="1" destOrd="0" presId="urn:microsoft.com/office/officeart/2005/8/layout/hProcess7#1"/>
    <dgm:cxn modelId="{57A330A2-754D-44A5-993F-C59664EE47A5}" type="presOf" srcId="{F1FEF77B-A285-4136-9073-2A26A4B89CB7}" destId="{E49AD9D5-175F-4776-8177-B947E379CEA3}" srcOrd="0" destOrd="0" presId="urn:microsoft.com/office/officeart/2005/8/layout/hProcess7#1"/>
    <dgm:cxn modelId="{1D0AB69F-8F15-47F3-840A-7D7A8019D272}" type="presOf" srcId="{D5DD95EB-581F-4926-B122-AE1F5B510DF1}" destId="{FD383CF8-A5EC-4833-AFFB-99E2FCBDEC61}" srcOrd="0" destOrd="0" presId="urn:microsoft.com/office/officeart/2005/8/layout/hProcess7#1"/>
    <dgm:cxn modelId="{66749CA1-5038-4BF2-BAE7-B56630C2E022}" type="presParOf" srcId="{FD383CF8-A5EC-4833-AFFB-99E2FCBDEC61}" destId="{1DC06D47-3D97-4A29-AF57-F23D845F5E17}" srcOrd="0" destOrd="0" presId="urn:microsoft.com/office/officeart/2005/8/layout/hProcess7#1"/>
    <dgm:cxn modelId="{2B9B7989-98B9-408D-BD02-66EDC339F612}" type="presParOf" srcId="{1DC06D47-3D97-4A29-AF57-F23D845F5E17}" destId="{9065F596-2A20-463A-BBCD-ED0CD188EE53}" srcOrd="0" destOrd="0" presId="urn:microsoft.com/office/officeart/2005/8/layout/hProcess7#1"/>
    <dgm:cxn modelId="{FCFB2B68-5C84-43E3-AF1C-D568F3A971E9}" type="presParOf" srcId="{1DC06D47-3D97-4A29-AF57-F23D845F5E17}" destId="{64416597-09D9-4D32-ABF5-B54B3121B374}" srcOrd="1" destOrd="0" presId="urn:microsoft.com/office/officeart/2005/8/layout/hProcess7#1"/>
    <dgm:cxn modelId="{B151CCED-FD31-4EDA-8081-ED9968EB6CF6}" type="presParOf" srcId="{1DC06D47-3D97-4A29-AF57-F23D845F5E17}" destId="{4900475B-4B25-4505-BCA9-224FBEFB9E22}" srcOrd="2" destOrd="0" presId="urn:microsoft.com/office/officeart/2005/8/layout/hProcess7#1"/>
    <dgm:cxn modelId="{3E237A8E-3B39-4774-BF61-7DED1FF2AC56}" type="presParOf" srcId="{FD383CF8-A5EC-4833-AFFB-99E2FCBDEC61}" destId="{E383AB1D-D0CF-4AEA-82AC-6E918BE6D0D8}" srcOrd="1" destOrd="0" presId="urn:microsoft.com/office/officeart/2005/8/layout/hProcess7#1"/>
    <dgm:cxn modelId="{B0048C8F-0091-4AF6-97F9-39D12D9F65D9}" type="presParOf" srcId="{FD383CF8-A5EC-4833-AFFB-99E2FCBDEC61}" destId="{05005582-5519-4F86-8D3B-3DE9EED7D812}" srcOrd="2" destOrd="0" presId="urn:microsoft.com/office/officeart/2005/8/layout/hProcess7#1"/>
    <dgm:cxn modelId="{0C55913A-87D5-4034-BBE2-B3C616926EEC}" type="presParOf" srcId="{05005582-5519-4F86-8D3B-3DE9EED7D812}" destId="{ABE6C628-2DDE-453B-B140-6DE4B9EB8817}" srcOrd="0" destOrd="0" presId="urn:microsoft.com/office/officeart/2005/8/layout/hProcess7#1"/>
    <dgm:cxn modelId="{FAA2DB7C-94B3-41F5-8050-CA060A00B4ED}" type="presParOf" srcId="{05005582-5519-4F86-8D3B-3DE9EED7D812}" destId="{D9451CE1-4456-4EB9-8274-95B5AFFA856D}" srcOrd="1" destOrd="0" presId="urn:microsoft.com/office/officeart/2005/8/layout/hProcess7#1"/>
    <dgm:cxn modelId="{B7B20586-D1E3-42A5-ADFB-DFBDFF587C67}" type="presParOf" srcId="{05005582-5519-4F86-8D3B-3DE9EED7D812}" destId="{7F5DCDAD-F8DE-4065-9EBF-8F68B7373A7E}" srcOrd="2" destOrd="0" presId="urn:microsoft.com/office/officeart/2005/8/layout/hProcess7#1"/>
    <dgm:cxn modelId="{15114E1D-203D-4D35-BCA9-F39DCB5EE04A}" type="presParOf" srcId="{FD383CF8-A5EC-4833-AFFB-99E2FCBDEC61}" destId="{38A0E01B-F4D7-415D-80B1-52ADE019BB81}" srcOrd="3" destOrd="0" presId="urn:microsoft.com/office/officeart/2005/8/layout/hProcess7#1"/>
    <dgm:cxn modelId="{D186E8A5-357E-4816-B3E7-BF54EE33CC9A}" type="presParOf" srcId="{FD383CF8-A5EC-4833-AFFB-99E2FCBDEC61}" destId="{BDAF820E-990C-4282-AD19-93A4C0F66659}" srcOrd="4" destOrd="0" presId="urn:microsoft.com/office/officeart/2005/8/layout/hProcess7#1"/>
    <dgm:cxn modelId="{2009E1BD-B818-43D4-8A48-DE74F29402E5}" type="presParOf" srcId="{BDAF820E-990C-4282-AD19-93A4C0F66659}" destId="{3B2C9FD2-E7C5-4440-A4E0-75369476E378}" srcOrd="0" destOrd="0" presId="urn:microsoft.com/office/officeart/2005/8/layout/hProcess7#1"/>
    <dgm:cxn modelId="{8E54251C-98BF-454C-93DC-2FFD11A3B366}" type="presParOf" srcId="{BDAF820E-990C-4282-AD19-93A4C0F66659}" destId="{02F3D944-ED29-4396-9D96-8D3F6ACFE29C}" srcOrd="1" destOrd="0" presId="urn:microsoft.com/office/officeart/2005/8/layout/hProcess7#1"/>
    <dgm:cxn modelId="{0A80F7C8-949A-4578-95EF-8726F6A80C60}" type="presParOf" srcId="{BDAF820E-990C-4282-AD19-93A4C0F66659}" destId="{5882B44F-EB76-4F95-A3C5-3C4975956E1B}" srcOrd="2" destOrd="0" presId="urn:microsoft.com/office/officeart/2005/8/layout/hProcess7#1"/>
    <dgm:cxn modelId="{77A96020-6E31-445A-A5BC-E49EC66628F2}" type="presParOf" srcId="{FD383CF8-A5EC-4833-AFFB-99E2FCBDEC61}" destId="{255D2759-CF4E-4240-B947-546B74ACC244}" srcOrd="5" destOrd="0" presId="urn:microsoft.com/office/officeart/2005/8/layout/hProcess7#1"/>
    <dgm:cxn modelId="{2478D56A-22B0-4ABB-AE01-C7728D1BDC6C}" type="presParOf" srcId="{FD383CF8-A5EC-4833-AFFB-99E2FCBDEC61}" destId="{E0E13951-9777-4F77-ADA8-76B8EB2FF180}" srcOrd="6" destOrd="0" presId="urn:microsoft.com/office/officeart/2005/8/layout/hProcess7#1"/>
    <dgm:cxn modelId="{D9EDFC5B-444F-4761-9385-CF2E137CACED}" type="presParOf" srcId="{E0E13951-9777-4F77-ADA8-76B8EB2FF180}" destId="{BBD0A0C5-5F6C-45F2-8052-0770FFB51E5E}" srcOrd="0" destOrd="0" presId="urn:microsoft.com/office/officeart/2005/8/layout/hProcess7#1"/>
    <dgm:cxn modelId="{02EC76E7-20B1-4C8D-9207-9C0C10508D4C}" type="presParOf" srcId="{E0E13951-9777-4F77-ADA8-76B8EB2FF180}" destId="{E760FF5C-E407-4A1F-B7E3-204AA8B7F8DA}" srcOrd="1" destOrd="0" presId="urn:microsoft.com/office/officeart/2005/8/layout/hProcess7#1"/>
    <dgm:cxn modelId="{18F7787F-6FE3-4953-A930-C98686AEEDA1}" type="presParOf" srcId="{E0E13951-9777-4F77-ADA8-76B8EB2FF180}" destId="{BA898DC1-29DB-4FA1-A83A-4B37B898F247}" srcOrd="2" destOrd="0" presId="urn:microsoft.com/office/officeart/2005/8/layout/hProcess7#1"/>
    <dgm:cxn modelId="{7AE3CF3B-5229-49B4-9B11-49B46AAEC2F7}" type="presParOf" srcId="{FD383CF8-A5EC-4833-AFFB-99E2FCBDEC61}" destId="{80B663D3-68A2-4277-8484-ECAC61A8F66E}" srcOrd="7" destOrd="0" presId="urn:microsoft.com/office/officeart/2005/8/layout/hProcess7#1"/>
    <dgm:cxn modelId="{963ACC4C-FB9E-47C9-A44E-5208F64223A4}" type="presParOf" srcId="{FD383CF8-A5EC-4833-AFFB-99E2FCBDEC61}" destId="{EE1E5A02-BD07-4A1E-A907-F2D05D34D293}" srcOrd="8" destOrd="0" presId="urn:microsoft.com/office/officeart/2005/8/layout/hProcess7#1"/>
    <dgm:cxn modelId="{A619E93C-F228-4EC6-BECD-0F7ACB81CC57}" type="presParOf" srcId="{EE1E5A02-BD07-4A1E-A907-F2D05D34D293}" destId="{3BE7CE73-C06A-4E3E-BEDE-47F96FD9943C}" srcOrd="0" destOrd="0" presId="urn:microsoft.com/office/officeart/2005/8/layout/hProcess7#1"/>
    <dgm:cxn modelId="{25358DDF-2AF4-49EE-878F-03FAE49F6693}" type="presParOf" srcId="{EE1E5A02-BD07-4A1E-A907-F2D05D34D293}" destId="{79E3A365-2358-48E9-A01E-FA8AE864F67E}" srcOrd="1" destOrd="0" presId="urn:microsoft.com/office/officeart/2005/8/layout/hProcess7#1"/>
    <dgm:cxn modelId="{182964AD-99F8-4F3E-8CF4-4E23F8A23D21}" type="presParOf" srcId="{EE1E5A02-BD07-4A1E-A907-F2D05D34D293}" destId="{370CE231-7344-4DFB-9D2B-C2B2527136AB}" srcOrd="2" destOrd="0" presId="urn:microsoft.com/office/officeart/2005/8/layout/hProcess7#1"/>
    <dgm:cxn modelId="{EB2A9C9A-44A2-4C77-8A4C-E17C40B2AE5A}" type="presParOf" srcId="{FD383CF8-A5EC-4833-AFFB-99E2FCBDEC61}" destId="{30FB3A3E-4AB0-4EE1-89B6-362587B3D459}" srcOrd="9" destOrd="0" presId="urn:microsoft.com/office/officeart/2005/8/layout/hProcess7#1"/>
    <dgm:cxn modelId="{2E55CD78-F1EF-4754-8A44-CF7B0997983A}" type="presParOf" srcId="{FD383CF8-A5EC-4833-AFFB-99E2FCBDEC61}" destId="{15F06DDA-1478-4EEB-957F-30DE0BF2E444}" srcOrd="10" destOrd="0" presId="urn:microsoft.com/office/officeart/2005/8/layout/hProcess7#1"/>
    <dgm:cxn modelId="{D225212D-6CEF-4A27-AF11-4D2E73CB189B}" type="presParOf" srcId="{15F06DDA-1478-4EEB-957F-30DE0BF2E444}" destId="{A5E152AC-2A96-4D6F-8703-7F8DB7ED1915}" srcOrd="0" destOrd="0" presId="urn:microsoft.com/office/officeart/2005/8/layout/hProcess7#1"/>
    <dgm:cxn modelId="{FF2554A2-021F-4BD9-B580-921BF1CFEFC6}" type="presParOf" srcId="{15F06DDA-1478-4EEB-957F-30DE0BF2E444}" destId="{5D7BB8F0-7390-4C32-BA55-70620174D9BF}" srcOrd="1" destOrd="0" presId="urn:microsoft.com/office/officeart/2005/8/layout/hProcess7#1"/>
    <dgm:cxn modelId="{BE616693-2C49-4E7F-B300-87843D6B11FF}" type="presParOf" srcId="{15F06DDA-1478-4EEB-957F-30DE0BF2E444}" destId="{2F046D66-EC62-42B1-BFF3-74B40246E293}" srcOrd="2" destOrd="0" presId="urn:microsoft.com/office/officeart/2005/8/layout/hProcess7#1"/>
    <dgm:cxn modelId="{A421725B-3B19-405B-BF62-A037B846E5F1}" type="presParOf" srcId="{FD383CF8-A5EC-4833-AFFB-99E2FCBDEC61}" destId="{1F6EA99F-AE96-47F0-A9CB-470957A94388}" srcOrd="11" destOrd="0" presId="urn:microsoft.com/office/officeart/2005/8/layout/hProcess7#1"/>
    <dgm:cxn modelId="{18D92270-77DC-440C-8131-29CAE88B23C6}" type="presParOf" srcId="{FD383CF8-A5EC-4833-AFFB-99E2FCBDEC61}" destId="{BAFFB4DF-98B3-4A16-AB13-C38CDDC55BAE}" srcOrd="12" destOrd="0" presId="urn:microsoft.com/office/officeart/2005/8/layout/hProcess7#1"/>
    <dgm:cxn modelId="{3F694D85-6653-435D-A2D9-A25BAB776D5B}" type="presParOf" srcId="{BAFFB4DF-98B3-4A16-AB13-C38CDDC55BAE}" destId="{AC800A8C-69BB-4A7F-9F46-248B459E3827}" srcOrd="0" destOrd="0" presId="urn:microsoft.com/office/officeart/2005/8/layout/hProcess7#1"/>
    <dgm:cxn modelId="{C2A1CC14-56E3-4957-A2B0-6E0AF2A31D86}" type="presParOf" srcId="{BAFFB4DF-98B3-4A16-AB13-C38CDDC55BAE}" destId="{11089F6F-732E-4C4A-A49C-641C679E6CAA}" srcOrd="1" destOrd="0" presId="urn:microsoft.com/office/officeart/2005/8/layout/hProcess7#1"/>
    <dgm:cxn modelId="{0B13DD9A-2BC1-4AB0-8617-B36929952B47}" type="presParOf" srcId="{BAFFB4DF-98B3-4A16-AB13-C38CDDC55BAE}" destId="{E49AD9D5-175F-4776-8177-B947E379CEA3}" srcOrd="2" destOrd="0" presId="urn:microsoft.com/office/officeart/2005/8/layout/hProcess7#1"/>
  </dgm:cxnLst>
  <dgm:bg/>
  <dgm:whole/>
  <dgm:extLst>
    <a:ext uri="http://schemas.microsoft.com/office/drawing/2008/diagram">
      <dsp:dataModelExt xmlns=""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5F596-2A20-463A-BBCD-ED0CD188EE53}">
      <dsp:nvSpPr>
        <dsp:cNvPr id="0" name=""/>
        <dsp:cNvSpPr/>
      </dsp:nvSpPr>
      <dsp:spPr>
        <a:xfrm>
          <a:off x="3526" y="187655"/>
          <a:ext cx="2121400" cy="254568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PRIME LOCATION </a:t>
          </a:r>
          <a:endParaRPr lang="en-US" sz="1400" kern="1200" dirty="0">
            <a:solidFill>
              <a:schemeClr val="bg1"/>
            </a:solidFill>
          </a:endParaRPr>
        </a:p>
      </dsp:txBody>
      <dsp:txXfrm rot="16200000">
        <a:off x="-828062" y="1019244"/>
        <a:ext cx="2087458" cy="424280"/>
      </dsp:txXfrm>
    </dsp:sp>
    <dsp:sp modelId="{4900475B-4B25-4505-BCA9-224FBEFB9E22}">
      <dsp:nvSpPr>
        <dsp:cNvPr id="0" name=""/>
        <dsp:cNvSpPr/>
      </dsp:nvSpPr>
      <dsp:spPr>
        <a:xfrm>
          <a:off x="427806" y="187655"/>
          <a:ext cx="1580443" cy="25456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smtClean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-One step to MRT Ladprao</a:t>
          </a:r>
          <a:endParaRPr lang="en-US" sz="1400" kern="1200" dirty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-Easy to access to New CBD (Rama9,Asoke,Ratchadaphisek)</a:t>
          </a:r>
          <a:endParaRPr lang="en-US" sz="1400" kern="1200" dirty="0" smtClean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-Surrounded by mall (Central plaza Ladprao, Ratchada night bazar)</a:t>
          </a:r>
          <a:endParaRPr lang="en-US" sz="1400" kern="1200" dirty="0" smtClean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-Premium residential zone </a:t>
          </a:r>
          <a:endParaRPr lang="en-US" sz="1400" kern="1200" dirty="0" smtClean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of north BKK</a:t>
          </a:r>
          <a:endParaRPr lang="th-TH" sz="1400" kern="1200" dirty="0">
            <a:latin typeface="DB Adman X" pitchFamily="2" charset="-34"/>
            <a:cs typeface="DB Adman X" pitchFamily="2" charset="-34"/>
          </a:endParaRPr>
        </a:p>
      </dsp:txBody>
      <dsp:txXfrm>
        <a:off x="427806" y="187655"/>
        <a:ext cx="1580443" cy="2545680"/>
      </dsp:txXfrm>
    </dsp:sp>
    <dsp:sp modelId="{3B2C9FD2-E7C5-4440-A4E0-75369476E378}">
      <dsp:nvSpPr>
        <dsp:cNvPr id="0" name=""/>
        <dsp:cNvSpPr/>
      </dsp:nvSpPr>
      <dsp:spPr>
        <a:xfrm>
          <a:off x="2199176" y="187655"/>
          <a:ext cx="2121400" cy="254568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EXTRAVAGANCE FACILITIES</a:t>
          </a:r>
          <a:endParaRPr lang="en-US" sz="1400" kern="1200" dirty="0">
            <a:solidFill>
              <a:schemeClr val="bg1"/>
            </a:solidFill>
          </a:endParaRPr>
        </a:p>
      </dsp:txBody>
      <dsp:txXfrm rot="16200000">
        <a:off x="1367587" y="1019244"/>
        <a:ext cx="2087458" cy="424280"/>
      </dsp:txXfrm>
    </dsp:sp>
    <dsp:sp modelId="{D9451CE1-4456-4EB9-8274-95B5AFFA856D}">
      <dsp:nvSpPr>
        <dsp:cNvPr id="0" name=""/>
        <dsp:cNvSpPr/>
      </dsp:nvSpPr>
      <dsp:spPr>
        <a:xfrm rot="5400000">
          <a:off x="2022741" y="2210709"/>
          <a:ext cx="374084" cy="31821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82B44F-EB76-4F95-A3C5-3C4975956E1B}">
      <dsp:nvSpPr>
        <dsp:cNvPr id="0" name=""/>
        <dsp:cNvSpPr/>
      </dsp:nvSpPr>
      <dsp:spPr>
        <a:xfrm>
          <a:off x="2623456" y="187655"/>
          <a:ext cx="1580443" cy="25456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chemeClr val="tx1">
                <a:lumMod val="75000"/>
                <a:lumOff val="25000"/>
              </a:schemeClr>
            </a:solidFill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-Extra long sky pool (7 x 31 m.)</a:t>
          </a:r>
          <a:endParaRPr lang="en-US" sz="1400" kern="1200" dirty="0" smtClean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-Full scale roof top facilities</a:t>
          </a:r>
          <a:endParaRPr lang="en-US" sz="1400" kern="1200" dirty="0" smtClean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DB Adman X" pitchFamily="2" charset="-34"/>
              <a:cs typeface="DB Adman X" pitchFamily="2" charset="-34"/>
            </a:rPr>
            <a:t>-E-library and outdoor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library</a:t>
          </a:r>
          <a:endParaRPr lang="en-US" sz="1400" kern="1200" dirty="0" smtClean="0">
            <a:latin typeface="DB Adman X" pitchFamily="2" charset="-34"/>
            <a:cs typeface="DB Adman X" pitchFamily="2" charset="-34"/>
          </a:endParaRPr>
        </a:p>
      </dsp:txBody>
      <dsp:txXfrm>
        <a:off x="2623456" y="187655"/>
        <a:ext cx="1580443" cy="2545680"/>
      </dsp:txXfrm>
    </dsp:sp>
    <dsp:sp modelId="{3BE7CE73-C06A-4E3E-BEDE-47F96FD9943C}">
      <dsp:nvSpPr>
        <dsp:cNvPr id="0" name=""/>
        <dsp:cNvSpPr/>
      </dsp:nvSpPr>
      <dsp:spPr>
        <a:xfrm>
          <a:off x="4394826" y="187655"/>
          <a:ext cx="2121400" cy="254568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bg1"/>
              </a:solidFill>
            </a:rPr>
            <a:t>CRAFT DESIGN</a:t>
          </a:r>
          <a:endParaRPr lang="en-US" sz="1400" kern="1200" dirty="0">
            <a:solidFill>
              <a:schemeClr val="bg1"/>
            </a:solidFill>
          </a:endParaRPr>
        </a:p>
      </dsp:txBody>
      <dsp:txXfrm rot="16200000">
        <a:off x="3563237" y="1019244"/>
        <a:ext cx="2087458" cy="424280"/>
      </dsp:txXfrm>
    </dsp:sp>
    <dsp:sp modelId="{E760FF5C-E407-4A1F-B7E3-204AA8B7F8DA}">
      <dsp:nvSpPr>
        <dsp:cNvPr id="0" name=""/>
        <dsp:cNvSpPr/>
      </dsp:nvSpPr>
      <dsp:spPr>
        <a:xfrm rot="5400000">
          <a:off x="4218391" y="2210709"/>
          <a:ext cx="374084" cy="31821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70CE231-7344-4DFB-9D2B-C2B2527136AB}">
      <dsp:nvSpPr>
        <dsp:cNvPr id="0" name=""/>
        <dsp:cNvSpPr/>
      </dsp:nvSpPr>
      <dsp:spPr>
        <a:xfrm>
          <a:off x="4819106" y="187655"/>
          <a:ext cx="1580443" cy="25456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smtClean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-Design by human dimension</a:t>
          </a:r>
          <a:endParaRPr lang="en-US" sz="1400" kern="1200" dirty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-10 years warranty </a:t>
          </a:r>
          <a:endParaRPr lang="en-US" sz="1400" kern="1200" dirty="0" smtClean="0"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smtClean="0">
              <a:latin typeface="DB Adman X" pitchFamily="2" charset="-34"/>
              <a:cs typeface="DB Adman X" pitchFamily="2" charset="-34"/>
            </a:rPr>
            <a:t>-Good atmosphere</a:t>
          </a:r>
          <a:endParaRPr lang="en-US" sz="1400" kern="1200" dirty="0">
            <a:latin typeface="DB Adman X" pitchFamily="2" charset="-34"/>
            <a:cs typeface="DB Adman X" pitchFamily="2" charset="-34"/>
          </a:endParaRPr>
        </a:p>
      </dsp:txBody>
      <dsp:txXfrm>
        <a:off x="4819106" y="187655"/>
        <a:ext cx="1580443" cy="2545680"/>
      </dsp:txXfrm>
    </dsp:sp>
    <dsp:sp modelId="{AC800A8C-69BB-4A7F-9F46-248B459E3827}">
      <dsp:nvSpPr>
        <dsp:cNvPr id="0" name=""/>
        <dsp:cNvSpPr/>
      </dsp:nvSpPr>
      <dsp:spPr>
        <a:xfrm>
          <a:off x="6590476" y="187655"/>
          <a:ext cx="2121400" cy="2545680"/>
        </a:xfrm>
        <a:prstGeom prst="roundRect">
          <a:avLst>
            <a:gd name="adj" fmla="val 5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62230" bIns="0" numCol="1" spcCol="1270" anchor="t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 rot="16200000">
        <a:off x="5758887" y="1019244"/>
        <a:ext cx="2087458" cy="424280"/>
      </dsp:txXfrm>
    </dsp:sp>
    <dsp:sp modelId="{5D7BB8F0-7390-4C32-BA55-70620174D9BF}">
      <dsp:nvSpPr>
        <dsp:cNvPr id="0" name=""/>
        <dsp:cNvSpPr/>
      </dsp:nvSpPr>
      <dsp:spPr>
        <a:xfrm rot="5400000">
          <a:off x="6414041" y="2210709"/>
          <a:ext cx="374084" cy="31821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9AD9D5-175F-4776-8177-B947E379CEA3}">
      <dsp:nvSpPr>
        <dsp:cNvPr id="0" name=""/>
        <dsp:cNvSpPr/>
      </dsp:nvSpPr>
      <dsp:spPr>
        <a:xfrm>
          <a:off x="7014756" y="187655"/>
          <a:ext cx="1580443" cy="2545680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48006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0" kern="1200" dirty="0">
            <a:solidFill>
              <a:schemeClr val="tx1">
                <a:lumMod val="65000"/>
                <a:lumOff val="35000"/>
              </a:schemeClr>
            </a:solidFill>
            <a:effectLst/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effectLst/>
              <a:latin typeface="DB Adman X" pitchFamily="2" charset="-34"/>
              <a:cs typeface="DB Adman X" pitchFamily="2" charset="-34"/>
            </a:rPr>
            <a:t>-Big  green space</a:t>
          </a:r>
          <a:endParaRPr lang="en-US" sz="1400" b="0" kern="1200" dirty="0" smtClean="0">
            <a:effectLst/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effectLst/>
              <a:latin typeface="DB Adman X" pitchFamily="2" charset="-34"/>
              <a:cs typeface="DB Adman X" pitchFamily="2" charset="-34"/>
            </a:rPr>
            <a:t>-Good ventilation</a:t>
          </a:r>
          <a:endParaRPr lang="en-US" sz="1400" b="0" kern="1200" dirty="0" smtClean="0">
            <a:effectLst/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effectLst/>
              <a:latin typeface="DB Adman X" pitchFamily="2" charset="-34"/>
              <a:cs typeface="DB Adman X" pitchFamily="2" charset="-34"/>
            </a:rPr>
            <a:t>-Energy conservation: Bio car recharger</a:t>
          </a:r>
          <a:endParaRPr lang="en-US" sz="1400" b="0" kern="1200" dirty="0" smtClean="0">
            <a:effectLst/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effectLst/>
              <a:latin typeface="DB Adman X" pitchFamily="2" charset="-34"/>
              <a:cs typeface="DB Adman X" pitchFamily="2" charset="-34"/>
            </a:rPr>
            <a:t>-Home automation system</a:t>
          </a:r>
          <a:endParaRPr lang="en-US" sz="1400" b="0" kern="1200" dirty="0" smtClean="0">
            <a:effectLst/>
            <a:latin typeface="DB Adman X" pitchFamily="2" charset="-34"/>
            <a:cs typeface="DB Adman X" pitchFamily="2" charset="-34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smtClean="0">
              <a:effectLst/>
              <a:latin typeface="DB Adman X" pitchFamily="2" charset="-34"/>
              <a:cs typeface="DB Adman X" pitchFamily="2" charset="-34"/>
            </a:rPr>
            <a:t>-Silver TREES certificate</a:t>
          </a:r>
          <a:endParaRPr lang="th-TH" sz="1400" b="0" kern="1200" dirty="0">
            <a:effectLst/>
            <a:latin typeface="DB Adman X" pitchFamily="2" charset="-34"/>
            <a:cs typeface="DB Adman X" pitchFamily="2" charset="-34"/>
          </a:endParaRPr>
        </a:p>
      </dsp:txBody>
      <dsp:txXfrm>
        <a:off x="7014756" y="187655"/>
        <a:ext cx="1580443" cy="2545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682E53-303A-4F41-B06C-0489EB774649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BA13E-3136-4A9B-BE4A-A82DD54B33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5386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Revised 7 Dec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BA13E-3136-4A9B-BE4A-A82DD54B33E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BA13E-3136-4A9B-BE4A-A82DD54B33E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REVISE UNIT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BA13E-3136-4A9B-BE4A-A82DD54B33E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REVISE UNIT</a:t>
            </a:r>
            <a:r>
              <a:rPr lang="en-US" baseline="0" dirty="0" smtClean="0"/>
              <a:t> NUMBER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BA13E-3136-4A9B-BE4A-A82DD54B33E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BA13E-3136-4A9B-BE4A-A82DD54B33E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BA13E-3136-4A9B-BE4A-A82DD54B33ED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BA13E-3136-4A9B-BE4A-A82DD54B33ED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BA13E-3136-4A9B-BE4A-A82DD54B33ED}" type="slidenum">
              <a:rPr lang="en-US" smtClean="0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Fitness</a:t>
            </a:r>
            <a:r>
              <a:rPr lang="en-US" baseline="0" dirty="0" smtClean="0"/>
              <a:t> 46</a:t>
            </a:r>
          </a:p>
          <a:p>
            <a:r>
              <a:rPr lang="en-US" dirty="0" smtClean="0"/>
              <a:t>Sky 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BA13E-3136-4A9B-BE4A-A82DD54B33ED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37564-6897-44DB-8927-DF34A3C093DA}" type="datetimeFigureOut">
              <a:rPr lang="en-US" smtClean="0"/>
              <a:pPr/>
              <a:t>12/7/2014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EFE79-0571-4541-BB22-698C2A6A9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12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11" Type="http://schemas.openxmlformats.org/officeDocument/2006/relationships/diagramColors" Target="../diagrams/colors1.xml"/><Relationship Id="rId5" Type="http://schemas.openxmlformats.org/officeDocument/2006/relationships/image" Target="../media/image57.jpe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56.jpeg"/><Relationship Id="rId9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.png"/><Relationship Id="rId4" Type="http://schemas.openxmlformats.org/officeDocument/2006/relationships/image" Target="../media/image61.png"/><Relationship Id="rId9" Type="http://schemas.openxmlformats.org/officeDocument/2006/relationships/image" Target="../media/image6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0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.jpe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5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3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2714620"/>
            <a:ext cx="3357586" cy="92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13" descr="224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8596" y="1214422"/>
            <a:ext cx="3527491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Untitled-1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t="54443"/>
          <a:stretch>
            <a:fillRect/>
          </a:stretch>
        </p:blipFill>
        <p:spPr bwMode="auto">
          <a:xfrm>
            <a:off x="4000496" y="2500306"/>
            <a:ext cx="2198010" cy="161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2"/>
          <p:cNvPicPr>
            <a:picLocks noChangeAspect="1" noChangeArrowheads="1"/>
          </p:cNvPicPr>
          <p:nvPr/>
        </p:nvPicPr>
        <p:blipFill>
          <a:blip r:embed="rId5">
            <a:lum contrast="10000"/>
          </a:blip>
          <a:srcRect/>
          <a:stretch>
            <a:fillRect/>
          </a:stretch>
        </p:blipFill>
        <p:spPr bwMode="auto">
          <a:xfrm>
            <a:off x="4000496" y="4214818"/>
            <a:ext cx="2126329" cy="242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REFLECTION ON LANDSCAPE DESIGN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0" name="Picture 2" descr="D:\MAGNOLIA\NEW_MagnoliaHoriz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11" name="Picture 2" descr="C:\Users\ruedeekorn_on\Desktop\Final From Khun Lek\FINAL\Sned Wizdom L\Sned Wizdom L\1_Wisdom_Front_01 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10390" t="11458" r="34166" b="10416"/>
          <a:stretch>
            <a:fillRect/>
          </a:stretch>
        </p:blipFill>
        <p:spPr bwMode="auto">
          <a:xfrm>
            <a:off x="6286512" y="1214422"/>
            <a:ext cx="2643206" cy="4643470"/>
          </a:xfrm>
          <a:prstGeom prst="rect">
            <a:avLst/>
          </a:prstGeom>
          <a:noFill/>
        </p:spPr>
      </p:pic>
      <p:pic>
        <p:nvPicPr>
          <p:cNvPr id="12" name="Picture 19" descr="Untitled-1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 b="65721"/>
          <a:stretch>
            <a:fillRect/>
          </a:stretch>
        </p:blipFill>
        <p:spPr bwMode="auto">
          <a:xfrm>
            <a:off x="4000496" y="1214422"/>
            <a:ext cx="219801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1000100" y="5572140"/>
            <a:ext cx="2392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DB Adman X" pitchFamily="2" charset="-34"/>
                <a:cs typeface="DB Adman X" pitchFamily="2" charset="-34"/>
              </a:rPr>
              <a:t>Garden on Building 284 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  <a:latin typeface="DB Adman X" pitchFamily="2" charset="-34"/>
                <a:cs typeface="DB Adman X" pitchFamily="2" charset="-34"/>
              </a:rPr>
              <a:t>Sq.m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DB Adman X" pitchFamily="2" charset="-34"/>
                <a:cs typeface="DB Adman X" pitchFamily="2" charset="-34"/>
              </a:rPr>
              <a:t>.</a:t>
            </a:r>
          </a:p>
          <a:p>
            <a:endParaRPr lang="en-US" dirty="0">
              <a:solidFill>
                <a:schemeClr val="accent3">
                  <a:lumMod val="50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857224" y="1071546"/>
            <a:ext cx="3949003" cy="5124911"/>
            <a:chOff x="928662" y="1142984"/>
            <a:chExt cx="3949003" cy="5124911"/>
          </a:xfrm>
        </p:grpSpPr>
        <p:pic>
          <p:nvPicPr>
            <p:cNvPr id="3" name="Picture 11" descr="223 copy"/>
            <p:cNvPicPr>
              <a:picLocks noChangeAspect="1" noChangeArrowheads="1"/>
            </p:cNvPicPr>
            <p:nvPr/>
          </p:nvPicPr>
          <p:blipFill>
            <a:blip r:embed="rId3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928662" y="1142984"/>
              <a:ext cx="3949003" cy="5124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928662" y="5857892"/>
              <a:ext cx="2952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th-TH" sz="1800" dirty="0">
                  <a:solidFill>
                    <a:schemeClr val="tx2">
                      <a:lumMod val="75000"/>
                    </a:schemeClr>
                  </a:solidFill>
                  <a:latin typeface="DB Adman X" pitchFamily="2" charset="-34"/>
                  <a:cs typeface="DB Adman X" pitchFamily="2" charset="-34"/>
                </a:rPr>
                <a:t>BLUE LIGHT ELEVATED</a:t>
              </a:r>
              <a:endParaRPr lang="th-TH" altLang="th-TH" sz="1800" dirty="0">
                <a:solidFill>
                  <a:schemeClr val="tx2">
                    <a:lumMod val="75000"/>
                  </a:schemeClr>
                </a:solidFill>
                <a:latin typeface="DB Adman X" pitchFamily="2" charset="-34"/>
                <a:cs typeface="DB Adman X" pitchFamily="2" charset="-3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000629" y="1071546"/>
            <a:ext cx="3071834" cy="5214974"/>
            <a:chOff x="5214941" y="1071546"/>
            <a:chExt cx="2857521" cy="4429156"/>
          </a:xfrm>
        </p:grpSpPr>
        <p:pic>
          <p:nvPicPr>
            <p:cNvPr id="6" name="Picture 5" descr="blue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14941" y="1071546"/>
              <a:ext cx="2853123" cy="21431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blu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14942" y="3273331"/>
              <a:ext cx="1350210" cy="1012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7" descr="blue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643702" y="3256051"/>
              <a:ext cx="1428760" cy="22446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8" descr="blue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214942" y="4357694"/>
              <a:ext cx="1367169" cy="1025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714876" y="6072206"/>
            <a:ext cx="5715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th-TH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Caslon Pro" pitchFamily="18" charset="0"/>
              </a:rPr>
              <a:t>-</a:t>
            </a:r>
            <a:endParaRPr lang="th-TH" altLang="th-TH" b="1" dirty="0">
              <a:solidFill>
                <a:schemeClr val="tx1">
                  <a:lumMod val="50000"/>
                  <a:lumOff val="50000"/>
                </a:schemeClr>
              </a:solidFill>
              <a:latin typeface="Adobe Caslon Pro" pitchFamily="18" charset="0"/>
            </a:endParaRPr>
          </a:p>
        </p:txBody>
      </p:sp>
      <p:sp>
        <p:nvSpPr>
          <p:cNvPr id="15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LANDSCAPE LIGHTING DESIGN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7" name="Picture 2" descr="D:\MAGNOLIA\NEW_MagnoliaHoriz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7158" y="785794"/>
            <a:ext cx="2151143" cy="2896019"/>
            <a:chOff x="510019" y="1433736"/>
            <a:chExt cx="2698751" cy="3543077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3"/>
            <a:srcRect l="2527" t="2451" r="3093" b="4648"/>
            <a:stretch>
              <a:fillRect/>
            </a:stretch>
          </p:blipFill>
          <p:spPr bwMode="auto">
            <a:xfrm>
              <a:off x="510019" y="3368676"/>
              <a:ext cx="2698751" cy="160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8276" y="1433736"/>
              <a:ext cx="2662238" cy="191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" name="Picture 13" descr="224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2558" t="4117" r="6149" b="11961"/>
          <a:stretch>
            <a:fillRect/>
          </a:stretch>
        </p:blipFill>
        <p:spPr bwMode="auto">
          <a:xfrm>
            <a:off x="6858016" y="785794"/>
            <a:ext cx="2017557" cy="282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Users\ruedeekorn_on\Desktop\Final From Khun Lek\Common area\1-Sky Lounge-V1-01 cop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785794"/>
            <a:ext cx="2143140" cy="2857519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-3786246" y="2643182"/>
            <a:ext cx="2857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solidFill>
                <a:schemeClr val="bg1"/>
              </a:solidFill>
              <a:latin typeface="DB Helvethaica X 87 BlkCond" pitchFamily="2" charset="-34"/>
              <a:cs typeface="DB Helvethaica X 87 BlkCond" pitchFamily="2" charset="-34"/>
            </a:endParaRPr>
          </a:p>
          <a:p>
            <a:endParaRPr lang="th-TH" sz="2000" dirty="0">
              <a:solidFill>
                <a:schemeClr val="bg1"/>
              </a:solidFill>
              <a:latin typeface="DB Helvethaica X 87 BlkCond" pitchFamily="2" charset="-34"/>
              <a:cs typeface="DB Helvethaica X 87 BlkCond" pitchFamily="2" charset="-34"/>
            </a:endParaRPr>
          </a:p>
        </p:txBody>
      </p:sp>
      <p:sp>
        <p:nvSpPr>
          <p:cNvPr id="93186" name="AutoShape 2" descr="data:image/jpeg;base64,/9j/4AAQSkZJRgABAQAAAQABAAD/2wBDAAoHBwgHBgoICAgLCgoLDhgQDg0NDh0VFhEYIx8lJCIfIiEmKzcvJik0KSEiMEExNDk7Pj4+JS5ESUM8SDc9Pjv/2wBDAQoLCw4NDhwQEBw7KCIoOzs7Ozs7Ozs7Ozs7Ozs7Ozs7Ozs7Ozs7Ozs7Ozs7Ozs7Ozs7Ozs7Ozs7Ozs7Ozs7Ozv/wAARCAFaAPwDASIAAhEBAxEB/8QAGwAAAgIDAQAAAAAAAAAAAAAAAAECBQMEBwb/xABREAABAwIDAgcMBwQJAgUFAAABAAIDBBEFEiExQQYTIlFhstEHFBUyNlVxdIGRkpQjQlJTobHBMzVi8BYmQ0RygqLh8TRUJCVFY2SDk6Ozwv/EABgBAQEBAQEAAAAAAAAAAAAAAAABAgME/8QAJxEBAAIBAwQCAgMBAQAAAAAAAAERAhIxUQMTIVJBkWGhBBRCMmL/2gAMAwEAAhEDEQA/APP43jWLQ47Xxx4nWMYypkDWtncAAHGwAvsWiMfxnztXfMP7UY/5Q4l63L1ytA30XGXZYDHsY87VvzD+1Hh/GAf3tXfMP7VX7EX1Sylj4fxjztW/MP7UvD2M+dq35h/aq9F1LWlh4fxjztW/MP7UeHsY87V3zD+1V+7amlyU3/D2M+dq35h/ajw9jN/3tW/MP7VobtEIiw8O4x51rvmH9qXh7GfO1b8w/tWigqje8PYwdPC1d8w/tT8O4xa4xaut6w/tWnEYxK3jQSwHWy2Y20BaDK5+a2oboCb7rqiXh7GL/vau+Zf2p+HsY87V3zD+1RYzDuODC9+TQF99p1v7NiH+DnDk5wfTt/nX3ohnHsYH/q1b8w/tTGO4xb97VvzD+1JrsNEzszXOZpl29N7pHwdkteS+2/P/ADqoJeHsYt+9a75h/akMexi/72rvmX9qi4UAjcQX5srg0dOtv0WlzKXLUN849jF/3tXfMv7UDH8Yt+9q75h/atAi4SslyVDf8PYwf/V635h/ag49jPnau+Yf2rQsgJclQ3vD2M+d675l/amcexnztXfMv7VXp7tE8je8PYz52rfmH9qYx7GfO1b8w/tVfuumOhPK+FiMfxi1vC1b8w/tTGPYx51rfmH9qrtmqk1EpYjHsY861vzD+1e/4BVdTWYHNJVVEs7xUuaHSvLiBlbpc+lcwC6T3OfJ+f1p3UYtY7sZbPA4/wCUOJety9crQtot7HvKLEr/APdy9crSA0uToFGoIhACCSblLUqKkAUEIbvQbqAsnZK6AbjVAwEW1Qi5VBZNK+iLoHYDekOlBPQi90BZOyEG6oCi2iV7p6qSQCE2xPeMzbWJtq4BKy9zwI4M0eP8GcYc6jZNXx8mme5xGVxabb7bedSpnZqJxj/qHieIl5m/G3tS4iU62b8be1dSwrgBSUPBuAY5hsLq91dExzhITeN0rRa4NthKqKvg/hMfdXhwdlEwUDg28FzY8i+299qaMuWu50vWft4M08t7Wb8be1LiJL/V+Nvau10/AXgxP4QjfhkTC2oMUTs7rtuxtra85KqMN4D4XTcApp8ToGOxVlJLM5zi7Mw2dl0vbSw9yvby5Tu9L1n7csMEg+z8Y7UuIk52/G3tXTuBnAzA5+D1LNjtO11Xib3d7ZnuBy5SRax22BKxcCeBeF1VPjVJjdK2SejqTCJS4tLBbaNfapoy5XudLiftzbiJP4fjb2o4iS/1PjHaujVfAmkwjuf4rNW0TTiNLM8RVNzdzM4yuAvbUFc2sFJxyj5WM+nP+Z+2QwSa+J8be1SbBJ/D8be1YraXCYupWS6un6/tkEL9nJ+Mdq6T3PGluATg2/6p2wg/VauZDbddM7nWnB+f1p3UYt4RN+XPqThMeIeAx/ThDiXrUvXK0Bbm2Lfx/wAocR9bl65VeCnyzCQIBTDuhQundA+lF7m6Q1QootqmGpWupexAugJ7Er6poAIRusi6qABBFkA3QSoC19Ut6YKd7XVCTSB51LQ7EBsC97wDlqf6J47S0lNVS1E4yxOgb4rsptrfReC0510buey1MPAzhDLRl4qGC8eQXcHZTayuO6ZbJUmM1/B/gnBhOJ09Y7Gn1zJaeOcOcJbSMcG59m63tXpGU2F1WPjhBJg+JjFoY2h8IbcNNtN9r202rUwWfE8R4D8dwla/j462IwPmYGPNpGZTYW+tcL0U9dHhtTi1bL4kEcb3egA3XSHOXlcO4R1uM4XXPpMNqH1zMUjmfFG3ksa1zOSTfblYVZd/1OMVWJzCgrjh1dQMgppGRXJuH5nWv/EPcrnC6OlwWrfSU9icRmlqtNw5N/xI96q4pooeBmEGR+IsHFsA8HsLneLvsDoiNLEsZxCCroKHCuCjqwUETXg1LQ18Q8UFuumgIusFbwgwnE8B4R1uFQ1jhUU5bO8Qlojkawi5Pot7lt8F6iZ3CfFpb18lO2kiMPfzCx5sXZgLgaXWZtNRv4KYxi+DWezFoe+GRHYJctiPaRr03RWnPLjmO9zKSkqcKqDXywNaLW+kAIIdqd4F1yh2C4k3DH4o6jlFEx2R0x2B18tvfouuCspcSx+kjr4MWwTGnQZIQ1+eMix5rsO/aAslLQCi4Pvo8TqW1WTGYy+XKAHkysc24Gm0i6kxaxlTmMXAfhPNRiqjwiV0T25m6tDiPRe60abAMVq6SorKeglkgpiRK8DxCNt9+i6Ji9Rwgb3WqSOE1IpM8Qa1t+LMVhnJ3faXrX1lHhL8erXMvHCWSTtaN/Fi/wCFlNMLqlwxuDYkcJ8LCkeaG9uP0y3vb8177udeT8/rTuqxWvCnDKTCu5pWQ0EgfSyTCaGx0DXvDgB0aqq7nf7gn9ad1GJEVJM3DwGP+UOJEf8AdS9cqu2Kyx7ygxL1uXrlVt7LEtQAn7EhssmNEUBOyN6AopjRCV0+lAt6d0DajegaSYKRsiBFyi90XRRv0KCkEXCBgqV9FEFO6BnYrnAuEuL4DDJFhdeymEzg57DCHlxGzaCqW+i913LaL/zOrxSeKNtLTQlpqZHACJx3i+3S6REzssTGPmYtS4lwrx3FZIO/8Xz97yNljZxORoeDcEgNF/aslTwwx+siqY58VY9lWzi5rUwGdtrW0bpt3L0HdMwiv4ukqTTumioYAyoxFxY3j3OItyQdx5hvXouDjWHg1wTJY03mIOm36ORXTle693Cr0R+3PW8MOEDauCqbi7TNTQmGM97g5WG1xbL/AAjXoWWm4c8JqSnZT0+LhkUbcrR3o02HpyrqUeB0knDPw5RFhtG6mq2W2PAaWn3ae5VfA/hFW4pwmxjCqmODvehc8RZWWdpIRqVdOXsd3D0j9vA/044TvqDOcXaZSziye9W+LttbKq+kxvF8PwefCKbECyhqMwfGYL+MLGxIuL9C6TwH4R13CDEcY7+FOzvRjWxlkdgAS7U8+wLCOEE8uJYZT/0kwrE2VFbGx8NNAGutcm97nS4A9qaMvY7uHpH7eNh4d8KqejbTtxg5GNyh76YFwHpLfxKrn47ir8FlwuTEM1FNLxr80Vy5+YOvntfaL7V2fJjL+FTmiooDhDY7upyy818vaq2iw6gxjg/hVPJT8XS+EZXCF415LpSGn2gaJpy9k7uHpH7c/i4bcLoKDI3FJOIAsJn0lyB/iLfxVZT49i8VBV0UWJF8FcSagOhzmQkWPKIuveM4YYtJ3THYC9sfg8zGDvcxjRoHjX6dvtXohhr8HwPFKbA5KamlZU5oXVAvHHmyOIN/SfemifY7uEf4j9uQScIMUdgbcDkxIGhaBaJ0WoANxra+3pXs+54GtwCcNeHDvp2oFvqsS7prXs4PYMK+KOXES4mSphZaMjLqB6TY+xLudeT8/rTuoxMYmMvMpnnjlj4xp4DHvKHEvW5euVXHVWPCDyhxL1uXrlV2nOpKQLpjYl7Uwop6IujRHpQPcgFLRGxA9hSugIOqBjVI9CelkWRCBtsQSg9KfsRSuj2pnYooGCnfoSCAUDuvddzWoxCZ9fhrKGmrMOkYH1TamTIyPbY7De/NbcvCr3HczkxWKTE3YbTU9Yzi2ielmkyOf41spsRzjXnVx3Zy2ek4WxYxiuF02FyUGH1FNWTtZSVNLUuywPAOW4I5QtmHYs9JhnCzCsIwujiwuiqjhcnGDLWWdLyXC2rbDxudTpcDwwMwrFhhD8Cq217GikMlw+5sdAbbCTs3KGM49wa4NcMauvMVZUY0+JsZhZfI4ECwG7cF0c44V3B/EeFEtTi/Cqiw6F1LUk8bRyTEEPjbbk8nU6Ef8LQ7n02NVmO4rjeH0dOIaou42SolLWRkuzWBAJNrrocEZw2TDqSOopoIiZH1MD3jM9z9Rl5+USqStwFzOBeMcHMJAM7JXvZCDYlj35wNeg5fYlFqLCML4QcCsZPE09FXx41II2zCVwjY4ZiL6XsbncvSOoeEIc3JhXB6B7HteCyRwcLEH7HQvPcHMAx3AmYR4Txc0sD6trW4WbOzG99oPt9iteE2Avr8VrJGcCoa58oAbWurGsLjlABynm2exPgnd4Go4ZVbOHJ4Rd6RCoivEYRIcrrNLNtvas1d3RMSrKCOlipoqV8VV3yyZjyS12YutYjZqvKSxPhnkhk0fG4scL7CDYqHQudy6aYe6d3U62zpxgtAMQLMnfltfdb9VUu4aV0/BqtwWpibN39KZZKhzuVcuB2bPq2Xm0xzpqk0wvq/hZUYlwYocAlpmNjonNcyUOOZ1gQAfYV67uc+T8/rTuoxc0AAsul9znyfn9ad1GLWM+Uyioc/4QeUWJety9cqvCsMf8osS9bl65VfYLMtQSlsSNkdCinsCAgbVI6BAtyDfRMBK29AkzdGt1KyIQCL66J2QfQgSVlJBCBFL8k0EIqKYRZOyBW5itijq30UzaiConp52bHwm36rXUgxzmucNQ0aqTs3hd+Itv1WNVlbUR1NTiVdLNEbxvc7Vh5xrosT650tWKuWqqn1AIIlcQXabNbrW73fYXIs61vbsCbaaVx0A0Ntqxcez0xh1Z26cfTYqa19XUtqqmqqpZ2WyyvN3C2yxuswxqs78bVnE641DW5RJn5Vttr32XK0OKdZzrts3bZSNNJka4loDgCDf0dqXHKaOpP+I+m3UYrUVVU2qqK+tknZqyRz7lvo10UvDddb97Yj/wDdPatMU0peW2BcNrb7NEmQuksGkXdsF+m36pccmjqXWiPoy+B7i57piSbkkC5KR73BH7X3BQc0tdlO0Jaq6fy5T1Jia0x9Mn/hyf7X3BMCC/8Aa+4LGmGi2xXT+U7v/mPpkHe//u+4LpPc7yeAJ8ma3fTvG/wsXMQLLpnc48n5/WndRi3hFS59TqasaqHP8fv/AEixL1uXrlaG1WGP+UOI+ty9cqv0sksQW1MI0RvUaATQEIHs6UXuEelM6IEE770tEwQge5CQKLhA0kabUroGlt26JlARCRqmhFRWan4vKRIbAnU33fqseiVtFMouHTpdTRldNoSsy24zJa4BvfS3/CWeNxAM2UtGgBuNL6fktRNY7f5en+5Pq22yRmIZpCXFtiCdu1IVADeS88loA16NVqlJTtwR/Ly4bpkhcQ3jCWgi2utt6TXRtytbJdrnAu1tbYtPXcmOZO3+T+3PrDOBFmkuB/DqsgbSkZi6xueSCdlu1a4AtsTvrot6Py5R/IiP8wzltOHi7wQHakE67dLIAgAtcEi++wO236LXJtqlfpWdH5X+xj6QyTNjAbxfORt29K6P3OPJ6f1t3UYuZrpvc48n5/WndRi64RTz9XKMvMRTn+P+UOJety9cqvuQrDH/ACixL1uXrlV29JYg7oRuQophNJOxRRdF0bkWQO6SAE0AkE0kDvokEb0BA0C6Lo3IBGqBomAgNmqCgo6EETt2I/NCLoBK9tqZGiLIDZsS9CLpoGNiaBs0QNXW2kKoROqBogjUpgKKQOi6b3OPJ6f1p3UYuZgLpfc48n5/W3dRi3juxls8HjmvCLEjf+9y9cqucBpzre4QG3CLErH+9y9cqvNzrtUmVgaJaIRbVZaSamUtwRfVAyldO2hSQPantSCBvQCNiPYhArIQUroJBO6j0oQSCFG6ltQCEt6ZKBHamEk0A4pCyZS6UAUbEvxTB0QG9MaG6W9NAy7ck06pE68yAgle4XS+5v5PT+tu6jFzIFdN7m/k9P627qMWsd2ctngOEA/rFiXrcvXKrxoFY4+P6w4kf/ly9cqvO26kkFZNLegKKlbci2iL2RZFAuAi2+6aV9yAQnuS0QNJATsgRtZR3qaidqDdpqKHvTv6tldHAXFkbIwC+VwsSBfxQLjlH8VkhpKDErw0XHwVlrxwzPD2zWFyA4AWdpoCNehZPBktZh9DKyoo4gInMtPUsjJ+kcdA4jTUarLhuC1DMWo39+4aclRG7k10ROjhssdqqKS4TClLYzSWFhmNveoX0UVK6eijZCBnai6SPQgkTsSRqkgYKAi1whAyAjaEFO+iBHVL0Jm+qYCCIF103ub+T0/rbuoxcz2Lpvc48np/WndRi1juxls8FjpH9IcSv/3cvXKrSrDhB5Q4j63L1ytC17ApKwVkKRYoG6indNRG3YpKKNuqN6jI4sjc4W0GigDIDZzrX3htwrQzBB0KgGvOyQfCnlf95/pUEhZCiGyX/a/6UFsl/wBr/pQO4BSP5qJa/bxn+lbdHhU9Sw1EtQ2lpG+NPK2wPQwfXPQFaS1hHhbsR4OQ1UD2mop5pIRT/WlbYPJbzkZjcc2xQ4N4c+qxGGsc5sdNSSCVz36cY5vK4tvO429m0rXqa9rIYKSgdIyCmkMrJXaPfIbDPps0AAG5J+M4hLWU9XUVL6h9ObsDzpY+MPaNCg0S65uRtKYHQt52GRVsZmwuocXgZn0ctuMb0MP9oPQL9CrzHKxxY9zmubta5liPYlFpGyV1EteR+0/0hItf96R/lCismlkgVjyyffH4QkWSffEf5QgzXusckzIrZt5sLBRcJGW+nJJ3FoQ1oLy4m7bW1CtJbLf3FSusDJLPMdzb6p/RZdVFTGxCW7nTQB9CBtTH4oAQAF10vucC3B+cf/Ld1GLmoNgul9znyfn9ad1GLWO7GWzwGP8AlBiVv+7l65VerHH/AChxL1qXrlV20JKwkHqLtt7p5dL71HZZJlTGqYSumFlUJ7cQ/wBCmNiwOy1bS3MOL6Dq7/ZQfTxMNhpcHLfcRuVpLbJjseTdp6NiMxHjN9o1UI2QPY14jZYi+xLi43nkMaBvdlTwJOeHSFpcWtbbQX1SNmWkY8lt7OBJKTHNpQ9liWnVthfU7ltYQyF+MUUFS4Pi40STNH1gDmLfzVpFzTUmG4VSmqxCnfX1LcmamY8NZCHglpcbG508XdcX5lqVVZhuITNkqnYkHNFmkvZIGDmDcrQB0BKgnfW1tXT5cxxEOFt+e+dv+oAe1VgdpfnUWlgaPDZf2GLtjPNVQPYfe3MFObBO8ZAzE6+npHkBwjbmleWnYRlBGo1FyNCqtWnCIh2Lhw2Glp//ANLEGNwwaJwIdiFQW7CAyH8eUVZwV2F4wTSVtFVXDHPNc6oEksLGNLj9QZxYWsTzAELzpOu1btM80+EV0tiDUFlOw9F8zuq0f5ksmGpiFLJSVz6R0gcGgPEjNkjCAWuHQQQVqOc1gzRF9xrbUgq0xFzThGFVRNnt4ymPS1rsw92f8FVmQxsc0HNYXYQFS2YEEA8+qRN/F9p5lBoIjADrNA8Y7UwLsGewbzX2qUoOUuF7nmFrkpZjIDoegW/NO/1WNIaN9tqTnuBDQPaNURIstHYuGbbc86kx4e0OG9Y8ji4HUAbb7VJjcrnN2DaBzfzZBluUwbqJN9iewqKkFIG5soXUgCiGF0vuceT8/rbuoxc1A0XSu5x5Pz+tu6jFrHdnLZ4DhB5Q4lr/AHuXrlV4NiFv4/5Q4l63L1yq7TepKwnmUfyQNiEtTWN7g+URC9j43T0KTjlBO2w2c6Qi+jyk8raT0pBI+jJLcthsBA3pOayaIxv27Dz350yXEWLLHcQdFHx7lzQ4uJAB2CyIGM5AMYy2PKjvoVmaWuaCzZzLEGuY9z23J2ObfaOcJACSYhj/AKNwu4Dn2exJ8qcj+MdxTQXN2uLfyut3BGNfj1BTysaxklQ1oynnIB/NavGNaA2MZjuDU4jJDM2cOvK1wLbbrHcqjMx76Ova9pLXwy3BG4grc4SUDcL4RV1HHbi45SY7bMh1b+BCji+H1FJiUhkZ9HNM4xvaQ4HXZcbxfUbQrHGaKpxeepnpYjNJR1UtPK1vjZS9zmG2/a4abMoUV5zcrPHv3lGeelpz/wDiasRwTFd2HVJ/+mVY41hFbUVUUtJF30wU0Ub3QOD8r2sDXNNt4IQtQE2VnicMtJhuGU0h8aN9QW/ZL3W6rWn2p0nB6vlqo21dLLT04OaaWRtgxg1cddpAvoNVPFDNiUNFUxh0zqiWWKJoF3ENLcot6HD3INOqzMwugDrBh42Vp36uDT1FV5XOkzRsaBvB09qu8bp30woKSTK4R0gF2uDmkl73OsRpoSW+kKp4qTQNkGmgJGv5pAg8yOdY5W2OzUX/AATDhfLxZc619oKWaXi+Mc5the+UWIRxT2nPbMT9W9vyVRI8c7c0dGb/AGUHyOhaSWNtzB2pU7MeAbvAPpUQGxgFjb892qKRmfxdwQTbRrQSfxTizhzXPcTmB0O0KZlytuS0oDy6RgLec3VRkvpsUr9CAEW51lo1IFRtzJhEMFdM7nHk9P607qMXM7Lpnc48np/WndRi1juzls5/j/lFiXrcvXKr1Y4+P6w4l63L1ytCw2qUsI6IRvuEW0UVimec8cbQczjfo051ks8Xs8F23LZDmklrmi5adnOFjDWvYXFzWynW97EWV+EZmOD25hs5t4WPZPlA02j2rGXxPka90ZBLdQWnU6WTIYJGXjdHt2Hb7irRbO39o63MP1UDHGxxcWAg7TbUf7KLRICXsJIvqHi5CmHSHUNYf8xH6KKUDmsLoRYEG4HOCrLBmsdj2HNeAWmqiBB2WzBVHKFUPowDcaA9DlnfMWWcLseHCx37dytJE+Fxh9VFHjLqWvu6jmqPpgNSw5vHbzEH8LqNQZhh+KGe7ZvCEfGdDrTXWCvpJPDT4GX+nkD4uctfq38CFbcJ6KqiEj4YHOpJJnVU0zOUC55JZmtsAYRa+9zlB5zjJLaSP+IqIcW+K5zfQbI22StdRpt4e576wAvcRxcm0/8AtuW9HXOouDFOyLLx808uST60LLMDsp3F35A860cMirZK1jsPhdNNFy7BuYAfxbsu4301Vpwgoo6WlgiibbipXOIBBAbK1rmi400IePYqivqNcCw/N4wkmaOcNu0+65d+Kr5HtiYXONgFvYlaM0NPYXZRtc70ue54/BwVZV3LGjYOVf4SleQy13erhbUgn9U2saW5uNfa23Mmc0rbM5LSPGI/JPiIyCCNCLWvp7kCj+jpwXX0HtKY40tvyQdwsoyZ2MDHC4uLOA2a7wnZruMkLrZTo8HYLBEtJpa8atAINiDzosOOFtjW/n/wlCCWl7iLuNxpu3KUeoL/ALR09ARWTciwQjeoCykNShMADVAjoul9zjyen9ad1GLmoXSu5x5Pz+tu6jFrHdnLZ4HHz/WDEvW5euVXFWOP+UGJety9cquIRYLS10DVIjcmCRsWVSHpUJGRnbG1znc42pudawAuTsCi4HN4xznYBsCqEbcYA517co/kP1Szh04zCwZqPSf5/FISBrnHx5M1hpv9PvUw3imgm5NiSec6KhMlABs17rkm7W6JmRjgDmyO/iFiosy5M0hJFyGt9HRvUwGhzbG7HjQHWylDG1zHVJJe27dTrvtYfqs0reMic0HUjQ8yi2NmZ7cjcvMAoyNcwfRnkus2xPi33hN1eipZpamtwurabyw4eXNNthja8N/Jq0cSqJaThHWy0k0kL453sY5jrENBsB7grOjxeTBsCwx7aSCeOV0sUmcG72NIu0EbL5lUYtEG1rqqN/GU9Y500Mm8gk3B5nA6EdqSkMrq6hr3udiFLxMhbYTUbQ2553M2G++1lKow+hwstFbM+rfLC2WGOnu1pDtmdx1HoA9qqyFbcI2FtRQX34fAfwRWpV4pU1kLaezKemaBangGVhPOR9Y9JuVYQwufwXeS27eJdl6CyVpv7pXe9Umll6OLFpOD2FU9KKZj612d8rZb2ZC8Ns3TUOcGg9AI50glS4k8vxF7nfUhhjHoETVXyDjG57EtYbtbbxudWfCRrWcJK6Frg2MSlpuQDZvJHRqAPxWkHx2s17D6Cr8p8IRxRmJhDQCWjUaJFpEmTO8i1wA7W/p5lkitxLNdgH5KLcxmLjvbp0C6nyqLIgRmcxrh/FqVGJrMwktYPOYDZY7v551kmu1hsdHaW5r7woXY6PIZA1zRoSbXG5VGSTU5BtdtI3BZBoNANNFgpiC0uzh778orOpKwd9E9gUUcyipgovqog7UAlA9q6X3OPJ+f1t3UYuaBdL7m/k9P627qMWsd2ctngsf8ocS9bl65VaVY495QYn63L1yq5CAOdQdKc+VtiLbVkAWMNEB0HJJv6D2IAB7ruPJvtO+36KTvo2EtAzHZfeUwsM8jg5gjbncDqCbBTc2ZA0Z2saeTHqekn+T70NcXyEAEWOt+ZSY3I2xNydSecoDWsJdfU7yUtUGZYZXXGUONw7n6FCMucGtjIDmuLjfcLnRZc+mcWa3eT2KDYwXF8hIzG+Um1/SqibJWmVzXDKTa196lJ4n+YfmFiZlMrwBdjgLekbbe9DnEOZE43IcNeca9inyq2keajg5C2IZn0VRI+QWvla8Nyn0XaR7Rzqx4WGheIZaTioONmdL3ozQxB7GEG24G2Yf4jzKjo6uSiqBNGGusCHxvF2SNO1rhvCtcRraSTBadveZL547xymTNxDmvILBcXy5QNCTa4RFGdAVfcLuL76wwR7G4ZC0+kXuqBx5JV5wlby6eT7LpIPgy6f6kX5UzA1z2tccrSQC7mHOvSY/xWJsoIKExzSyzTudUBtg9vJAJJ1yta22uzKVQ0E8FNXQz1NMKqKN2Z0JNg/mHvVtj2IiKsqKOkY1jCxrHSA8oAgF0bbWDW5iRYDW2qRsTuqcWmZVcIq2rjylk8r3Mdztzafz0rA8tDCSAbBRk5MkZ5yW/z7kpxaF+tgRYnmTcjwwGJ948rWN0s4XOqytgLXE8om1tZD2IL3Wzhg12AnW3oT412bIGcvmvs6fQqnhjc0tms9gkzeIC4m3P+aycoeK1jSNljp+Si4yRyNcWg3FiSdl1MGS/KY32FCEWgiR2cNbexGXn3qYcQ7K/buPOo8Y1zshaQeZw2+hQe14ZZpvzX2hRWa+miFjbJoA62uwjYsguoqSGlR9CY0QT2rpfc48n5/W3dRi5o2+0Lpfc48np/W3dRi1juzls8Dj/AJQ4l63L1yq+y3+EHlDiXrcvXKr910khLZpZB1FjvRcgKJKCPKjOl3N5t4WKC2Z0j3aZjlDtoKz6oytJJLRc77KWtI8aHWDTbp2p6DXLs+s5Sa0N2AALEXh3Lf4n1W73KohnYHZnuIbfktsRc84TdGXgPyci+rRqSOlRj42d/HPZZtrNbpoOdTsw3uXxnpAH4oJGVnGMBuwAG2YWRKDnY5ouWgm28jmUHxSGOwlDhuLxqPaEHPGWucAG5uVY6N6QhbK1wc3M06Fb0be+MGmjAJfSyiYf4HWa4+8R+9VzxxZMrdAPGHOFZ4JldifFytzxSQSiRgNswDHOt7wD7FFaUcZllZGNrnBo9qt8ZlNRSyuA5MeJVGzdny26hWTg7Nh83CHD2eDi287bHjyba32LXo6iLwFiDqmDjx33C8DOW2cRLc6INXCms8JwPlZnihPHSNO9rBmI9trLBLKZppJnCxkeXEek3VnTzUxwrEpKaj4mURsjLjIX8lztduzYPxVSoIzktYCNocLb1hmHGtMfHXc8gFtrf7rM/WWMHYLn+felIPpojYXudfYrBTC0SzPe62TKQ3Un9FFnHSTWBscpBN9tiR+q2GHlSf4h+QUIhapmItYaAenVW0pje8szQSEXcBlP5rOZWWvm/AqI1qH6aZW/qk512uftAByj9VDZjfI2UOPKDWXsQN/Os7XZ2Ncd4BWIG8QtbKBc9JUo/wBmwfwhJWDdEwvDiNR+Kk0ZQACTbnRckJj0qB6qQ1S2KTQgbQumdzkW4Pz+tO6jFzS9guldzg34Pz+tu6jFvFnLZ4DhB5Q4l63L1yq++mq3+EA/rFiVh/e5euVoKLBj3o3oDrHnRe5JUUWQACLpC978ylmF9QoNZ8kkjg2FuZmaxJ0B/wBllihZE2wGu8ohuIhc8/5qe9W/gpBuaM5SC5g2OG0elMSxPFs7dRsPMp71gMeeCWMWJBIafxQ2N8QDbscQG623H2IcXghkjLgnUt1BCckcZjzBoGYaW02pPBie2zyddjtb6hURErTHkFy+1spGqtsEe6kqJa0MZIKSnc7LJq1xcMgB5/H/AAVW7lytAHim5NtnQrGjIkw3EKfQODWTg8+V2Uj3Pv8A5VBa4HjrI8apXuwnDYwxxcXxwuDhYE3HK26LSwes7zwnEb0tPU3dC7LO0uaLFw3Ea8oLUwupbR4pTVMjM7I5AXt+0NhHuWwac0mF4k0m5ZWRwAjmHGE9UJaNqHEo66jrqJ1BR0pfAZGOp2FrnOYc1jcnS2b8FSDXYtzDAW1zZi3M2KN8jgdhAYbj27PatMbNlklUZBZ0buZ1j6Cm6xlaOZpP5JTfs/8AMPzSP7YX0u0gIE39s8dAP5rHESZ3u+1f8DZTJIqG22Fh/MLHAeUBvaHXPPqgnch0ltpIaPd/yggH6NuwCxKhBrck65jpzaqbfF9pSRAkupCBuGX9FltYWWA6RSgX0cdFnvfUajnSQ7aKW3086QBsmNAopkKTAbJBSaiGF0vuceT8/rbuoxc0HpXS+5z5Pz+tu6jFvHdnLZ4DH/KLEvW5euVXWVjj/lDiXrcvXKrlJWB0p2RvTB0Cikk5wYLn2DeUF+uVozO/AelDGAHM45nHf2IWhGXNYAWG/sU8xH1D7wpelAKDGXy5rNZYbydqkLxsDWsJ11JIUwj2pYxMbkA5DjbpGn4qJD3vBczRhu0AjX0rNfehLKYYw5jdWHMTc6jat/CJAMVhjkaQycmB5JFgHgtv7L39i1SlqNQdRsKWU2aSldJicNIfHdOIyOm9lsunM9NioLCM1QyfU9L2/wD9regbDHwvoqrZFO6OqPRcZnD2OzD2Ktw7l0+IsIGZ9LmH+V7HfkCgVNL3tQVsuQudK1tO231cxzE+5lvatK5+wfeFv1DjDhVJAALyufUHTWxOQD/QT7VpDnQY5MzsvIOhudQk7lCzoyfaFkS2pZTBlkbI11i5oBHKIuEo2vZISW3aL5RcX11KzlG9LKYcpbfKzS926i/SFIZmm/Fmx1tfYVkICQsllMcYc1tiw3JuTcbUhnjFmMJbvBIuB0LMhLKNjg5oI1CmQCFiLDmzMNndOw+lTa8HkkZXDa0oJJiyL9CYcooC6X3OfJ+f1p3UYuZgkELpnc4N+D8/rbuoxbx3Yy2eAx8f1hxL1uXrlV6tMegmPCDESIXkGqltyT9sqvME4H7CWw/gKxOUcusdLOtpYx6FDMZNGGzd7uxT71qZNXwSBv2cp/FZBT1H3EnwlNUcr2s/WWJrQ0WGn6qY2KYp57X4iT4Sjvee/wCwk+Eqao5O1n6yx2umOZZO95yP2EnwFHe0/wBxJ8BTVHJ2s+JY7JFZRTz7OIk+EoNPPs4iT4CmqDtZ8SxexCzd7T/cSfCUu9p/uJPgKaoO3nxP0wpEWB1Wfvao+4k+ErfwWgkkrXSvhb/4dhlZHK4MErwQGtu6wtc3I5gUuDt58S2ywM4V0lIA0Q07GQXc6wLMvKcTuOritCgDY6XE5oOW6OHKzP8AdueGOPpsQPaeZb9BhmJUuMQ19RDDNllzyt77i5dzr9bpKhBhcjaXFIaeVr3mRsDA57Yw+MOzZ7uOouxuznVuGe3nxLSq2h+B0FQdXh0kA6Wghwv03efZZV4vvV7TYTVspKqmqmwcS9hkYRUxkskaNDYOubi7SOkcyqO9qi1+Ik2fYKlxysdPPiWEhIXWfveo2GCT4Sl3tOP7CT4SmqOWu11PWWEpWWc01R9xJ8JS71n1+hk+Eqao5O11PWWEhAWbvWo+4k+Eo71n+4k+Epqjk7XU9ZYiEb1m71qPuJPhKfes+3iJPhKuqOTtdT1lhA5kPaH2vcEbCNoWbvao+4k+Ep97T/cSfCVNUcna6nrP012vIcGyWBOx24rKBZSdSzOGUwPIO7KVEU1Ux2XiZHs58uo9KuqOU7XU9Z+isul9zjyen9bd1GLnHe84/sJPhXSu54xzMAmD2lpNU42It9Vq1hMTLPU6eeONzDwGPud/SDEeUf8Aqpd/8ZVdd1vGd71YY/pwhxH1qXrlV99EqEjPKtxd32j70Xd9o29KepFwElKhdeXJ3d9p3vQC77R96SY0UqF1ZcmC7nPvRr9o+9K6LpUGrLk7u+0fegk8596QOqL2SoNWXKVz9o+9LlfaPvQChKg1ZcmA77R96CDvcVKNhllbG21zzrOyhqJgHRtDmkXDswFx7VYiE15ctbW20+9I3uLk+9bQw+qzBoYMxAIbmGw37EPw2pAvla70OCUa55ahvfand3OfettmF1D5THdgcLXu7Zf/AIS8G1WQOyCx3X3JX4Nc8tXX7RSN/tH3raNBUBrnFoDWtJJvstfsVdO08Y13GBgsdpsmmDXlyzHMN7k+VbaVqyl5ILZmARg3u7aVjIlt/wBSzkgjxtuu1XRCdzLlu8r+JHK5ytPazIKtoIdcHN0KDmSB2Q1bbi2lyLpog7mTfN+c69Kep3lV5jewnNVN11ALzpzLO8SScpszWtdp6PR+KaYO5ly2bnbcn2o15ysBbI9jcsoGQa2O3T8FjiBjlu6YEC1rOPNs6dqmmDXly3LnnRrzlIEHUEEHW4TClQuqeTbc7z710zud+T83rTuqxc0YDtAXS+515Pz+tO6rFvGGM5mY3eBx+/8ASHEfW5esVXgLtkmC4VLI6STDKN73kuc50DSXE7STZR8BYP5pofl2ditJbipBCLLtXgHB/NND8uzsR4BwfzTQ/Ls7EotxWyYaV2nwDg/mmh+XZ2I8BYP5povl2dimktxUc3MnbRdp8A4P5pofl2diPAWD+aaL5dnYlLbi42otqu0eAcH800Py7OxHgLB/NNF8uzsSi3FwOhO3Quz+AsH800Xy7OxHgLB/NVF8uzsTSW4xq03BsRsKmJ5gCONdY7QTcLsngLB/NNF8uzsR4CwfzTRfLs7EotxttRO2TjBI7Pe97qPHS/eP+Irs3gLB/NNF8uzsR4CwfzTQ/Ls7EotxjjZc2YSPudpzFPjpb/tX66HlFdm8A4P5pofl2diPAWD+aaH5dnYlFuM8dLYjjX2O0ZjYrC+Fkjg5wuRsXbPAOD+aaH5dnYjwFg/mmi+XZ2JRbiHesQaW2OU6WJ9HYoiihZ9Vx9J9q7j4BwfzTQ/Ls7EeAcH800Py7OxPJcOHvpIX2BbcAae636JupY3vL3Ak3vtXb/AODeaaH5dnYjwDg/mmh+XZ2K+U8OHOoYJLZmk20uSp97x5AzUtabgX2Lt3gHB/NND8uzsR4BwbzTQ/Ls7EqS3Em0zGtLW3s4WOqj3rGHAgEW1BB2Lt/gLB/NNF8uzsR4BwfzTQ/Ls7EotxUMytDQLACwTAK7T4CwfzTRfLs7EeAcH800Py7OxSltxiMa2XS+50LYBP607qMV6MCwcbMKovl2di2aelpqOMx0tPFAwnMWxsDQTz2C1jDOU2/9k=%20"/>
          <p:cNvSpPr>
            <a:spLocks noChangeAspect="1" noChangeArrowheads="1"/>
          </p:cNvSpPr>
          <p:nvPr/>
        </p:nvSpPr>
        <p:spPr bwMode="auto">
          <a:xfrm>
            <a:off x="92075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7"/>
          <a:srcRect l="36237" t="25390" r="39605" b="13086"/>
          <a:stretch>
            <a:fillRect/>
          </a:stretch>
        </p:blipFill>
        <p:spPr bwMode="auto">
          <a:xfrm>
            <a:off x="4786314" y="785794"/>
            <a:ext cx="2000264" cy="286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4" name="Diagram 33"/>
          <p:cNvGraphicFramePr/>
          <p:nvPr/>
        </p:nvGraphicFramePr>
        <p:xfrm>
          <a:off x="214282" y="3857628"/>
          <a:ext cx="8715404" cy="2920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5" name="Rectangle 34"/>
          <p:cNvSpPr/>
          <p:nvPr/>
        </p:nvSpPr>
        <p:spPr>
          <a:xfrm rot="16200000">
            <a:off x="5956672" y="4973285"/>
            <a:ext cx="2121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200" dirty="0" smtClean="0">
                <a:solidFill>
                  <a:schemeClr val="bg1"/>
                </a:solidFill>
              </a:rPr>
              <a:t>INNOVATION DESIGN FOR WELL BEING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0" y="928670"/>
            <a:ext cx="4643438" cy="5786454"/>
          </a:xfrm>
        </p:spPr>
        <p:txBody>
          <a:bodyPr>
            <a:noAutofit/>
          </a:bodyPr>
          <a:lstStyle/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Universal Design (UD) = design for ALL people access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UD parking (Wheel Chair, Elderly, Kids, etc.)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Ramp (slope 1:12)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Sliding Door (Public Area and Facility Area)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UD toilet (Public Area and Facility Area)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Non-step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Non-slippery floor </a:t>
            </a: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Quality Project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TREES – SILVER Level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10 years warrantee : concentrate in 4 parts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1371600" lvl="3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4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Strength of Structures 11</a:t>
            </a:r>
            <a:endParaRPr lang="en-US" sz="8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1371600" lvl="3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4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Leakage of roof </a:t>
            </a:r>
            <a:endParaRPr lang="en-US" sz="8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1371600" lvl="3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4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Leakage of water pipelines and electricity. </a:t>
            </a:r>
            <a:endParaRPr lang="en-US" sz="8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1371600" lvl="3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4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The use of door and window </a:t>
            </a: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Human Dimension &amp; Health Design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All sizing and space for human activities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Lighting &amp; Air Condition for Health (base on Psychology and Human Health)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err="1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Feng-Shui</a:t>
            </a: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 (base on Psychology and Human Perception)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endParaRPr lang="en-US" sz="3600" dirty="0"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286248" y="928670"/>
            <a:ext cx="4857751" cy="5929330"/>
          </a:xfrm>
        </p:spPr>
        <p:txBody>
          <a:bodyPr>
            <a:noAutofit/>
          </a:bodyPr>
          <a:lstStyle/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Innovative living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Whiz Ventilation Panel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Natural Ventilation all unit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Space and Details design (base on Psychology and Human Dimension)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Lighting Sensor (Public Area and Facility Area) </a:t>
            </a: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E-Library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Bar code Book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Guru Training </a:t>
            </a: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Digital door lock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Indoor air quality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Double door (dust protection)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Natural Ventilation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Low VOCs color paint (indoor painting)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No wall paper (Anti Dust and fungus)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No carpet (Anti Dust and fungus) </a:t>
            </a:r>
          </a:p>
          <a:p>
            <a:pPr marL="914400" lvl="2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371600" algn="l"/>
              </a:tabLst>
            </a:pPr>
            <a:r>
              <a:rPr lang="en-US" sz="1600" dirty="0" smtClean="0">
                <a:solidFill>
                  <a:srgbClr val="F68B32"/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EV car charger </a:t>
            </a:r>
            <a:endParaRPr lang="en-US" sz="105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None/>
              <a:tabLst>
                <a:tab pos="1371600" algn="l"/>
              </a:tabLst>
            </a:pPr>
            <a:endParaRPr lang="en-US" sz="2800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endParaRPr lang="en-US" sz="3600" dirty="0"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1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4"/>
          <a:srcRect l="20372"/>
          <a:stretch>
            <a:fillRect/>
          </a:stretch>
        </p:blipFill>
        <p:spPr bwMode="auto">
          <a:xfrm>
            <a:off x="0" y="1857364"/>
            <a:ext cx="5305129" cy="3795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5500694" y="714356"/>
            <a:ext cx="36433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การวางผังโครงการเพื่อการอนุรักษ์พลังงาน การออกแบบรูปทรงอาคารและการหันทิศทางอาคารเป็นจุดเริ่มต้นของการอนุรักษ์พลังงานในอาคาร รวมไปถึงเรื่องสุขภาพและคุณภาพชีวิต ช่วยเพิ่มความสบายให้กับผู้อยู่อาศัยโดยตรง แนวทางการวางตัวอาคาร ได้แก่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pPr lvl="0"/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อาคารด้านแคบ (ด้านที่มีพื้นที่อาคารน้อย) ออกแบบหลีกเลี่ยงห้องพักทิศตะวันออกและทิศตะวันตก 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pPr>
              <a:buFontTx/>
              <a:buChar char="-"/>
            </a:pPr>
            <a:r>
              <a:rPr lang="th-TH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อาคารด้านกว้าง (ด้านที่มีพื้นที่อาคารมาก) ออกแบบส่วนห้องพักให้หันไปทางทิศเหนือ (แดดน้อยที่สุดตลอดปี) และทิศใต้ (รับลม)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ที่จอดรถ ออกแบบให้อยู่ทิศทางใต้ลม เพื่อให้ฝุ่น ควันจากท่อไอเสียรถยนต์ลอยมาตามลม จนเข้าสู่ภายในอาคาร </a:t>
            </a: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ส่วนที่ใกล้ถนน สี่แยก หรือบริเวณที่มีเสียงดัง หรือฝุ่นละอองมาก ให้ออกแบบสวน หรือแนวต้นไม้บังแนวเสียงและฝุ่นที่จะพัดเข้าสู่ภายในอาคาร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429000"/>
            <a:ext cx="1571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หันตัวอาคารด้านแคบอยู่ในทิศตะวันตกและตะวันออก เพื่อให้รับอิทธิพลจากแสงแดดน้อยที่สุด 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2910" y="507207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B Adman X" pitchFamily="2" charset="-34"/>
                <a:cs typeface="DB Adman X" pitchFamily="2" charset="-34"/>
              </a:rPr>
              <a:t>หันตัวอาคารด้านกว้างรับทิศใต้ ให้ห้องพักรับลมธรรมชาติ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11933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การวิเคราะห์ที่ตั้งโครงการวิสซ์ดอม รัชดา-ลาดพร้าว แนวทางการออกแบบรูปทรงอาคารและการหันทิศทางอาคารเพื่อการอนุรักษ์พลังงานและคุณภาพชีวิต </a:t>
            </a:r>
            <a:endParaRPr lang="en-US" sz="1400" dirty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720" y="1000108"/>
            <a:ext cx="4857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Project Whizdom </a:t>
            </a:r>
            <a:r>
              <a:rPr lang="en-US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Ratchada-Ladprao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 Energy and Environment </a:t>
            </a: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Building Orientation </a:t>
            </a:r>
          </a:p>
        </p:txBody>
      </p:sp>
      <p:pic>
        <p:nvPicPr>
          <p:cNvPr id="18" name="Picture 2" descr="D:\MAGNOLIA\NEW_MagnoliaHoriz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3357554" y="1857364"/>
            <a:ext cx="2093318" cy="1746994"/>
            <a:chOff x="4200023" y="1011713"/>
            <a:chExt cx="2678611" cy="2235455"/>
          </a:xfrm>
        </p:grpSpPr>
        <p:sp>
          <p:nvSpPr>
            <p:cNvPr id="16" name="Oval 15"/>
            <p:cNvSpPr/>
            <p:nvPr/>
          </p:nvSpPr>
          <p:spPr>
            <a:xfrm>
              <a:off x="5031228" y="1266338"/>
              <a:ext cx="1847406" cy="1980830"/>
            </a:xfrm>
            <a:prstGeom prst="ellipse">
              <a:avLst/>
            </a:prstGeom>
            <a:solidFill>
              <a:srgbClr val="FFC000">
                <a:alpha val="21176"/>
              </a:srgbClr>
            </a:solidFill>
            <a:ln w="952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Oval 18"/>
            <p:cNvSpPr/>
            <p:nvPr/>
          </p:nvSpPr>
          <p:spPr>
            <a:xfrm>
              <a:off x="4200023" y="1011713"/>
              <a:ext cx="1177802" cy="1262866"/>
            </a:xfrm>
            <a:prstGeom prst="ellipse">
              <a:avLst/>
            </a:prstGeom>
            <a:solidFill>
              <a:srgbClr val="FFC000">
                <a:alpha val="32157"/>
              </a:srgbClr>
            </a:solidFill>
            <a:ln w="952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Oval 19"/>
            <p:cNvSpPr/>
            <p:nvPr/>
          </p:nvSpPr>
          <p:spPr>
            <a:xfrm>
              <a:off x="4842602" y="1088705"/>
              <a:ext cx="1455587" cy="1560713"/>
            </a:xfrm>
            <a:prstGeom prst="ellipse">
              <a:avLst/>
            </a:prstGeom>
            <a:solidFill>
              <a:srgbClr val="FF0000">
                <a:alpha val="21176"/>
              </a:srgbClr>
            </a:solidFill>
            <a:ln w="9525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600" dirty="0" smtClean="0">
                  <a:solidFill>
                    <a:srgbClr val="FF0000"/>
                  </a:solidFill>
                </a:rPr>
                <a:t>เสียงรบกวนจากถนนและสี่แยกใหญ่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0" y="2214554"/>
            <a:ext cx="1632112" cy="619901"/>
            <a:chOff x="-2571800" y="-461358"/>
            <a:chExt cx="1632112" cy="619901"/>
          </a:xfrm>
        </p:grpSpPr>
        <p:pic>
          <p:nvPicPr>
            <p:cNvPr id="31" name="Picture 7" descr="http://www.nanagarden.com/Picture/Product/400/101623.jpg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5882" r="23162"/>
            <a:stretch>
              <a:fillRect/>
            </a:stretch>
          </p:blipFill>
          <p:spPr bwMode="auto">
            <a:xfrm>
              <a:off x="-2179267" y="-436435"/>
              <a:ext cx="371874" cy="436435"/>
            </a:xfrm>
            <a:prstGeom prst="rect">
              <a:avLst/>
            </a:prstGeom>
            <a:noFill/>
          </p:spPr>
        </p:pic>
        <p:pic>
          <p:nvPicPr>
            <p:cNvPr id="32" name="Picture 9" descr="http://www.oknation.net/blog/home/blog_data/325/32325/images/FLOWER_9525_.jpg"/>
            <p:cNvPicPr>
              <a:picLocks noChangeAspect="1" noChangeArrowheads="1"/>
            </p:cNvPicPr>
            <p:nvPr/>
          </p:nvPicPr>
          <p:blipFill>
            <a:blip r:embed="rId7" cstate="print">
              <a:lum contrast="-10000"/>
            </a:blip>
            <a:srcRect l="15544" t="9370" r="14504" b="6302"/>
            <a:stretch>
              <a:fillRect/>
            </a:stretch>
          </p:blipFill>
          <p:spPr bwMode="auto">
            <a:xfrm>
              <a:off x="-2571800" y="-436435"/>
              <a:ext cx="371874" cy="436435"/>
            </a:xfrm>
            <a:prstGeom prst="rect">
              <a:avLst/>
            </a:prstGeom>
            <a:noFill/>
          </p:spPr>
        </p:pic>
        <p:sp>
          <p:nvSpPr>
            <p:cNvPr id="33" name="Rectangle 32"/>
            <p:cNvSpPr/>
            <p:nvPr/>
          </p:nvSpPr>
          <p:spPr>
            <a:xfrm>
              <a:off x="-1807393" y="-461358"/>
              <a:ext cx="867705" cy="619901"/>
            </a:xfrm>
            <a:prstGeom prst="rect">
              <a:avLst/>
            </a:prstGeom>
          </p:spPr>
          <p:txBody>
            <a:bodyPr wrap="square" lIns="65266" tIns="32633" rIns="65266" bIns="32633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DB Adman X" pitchFamily="2" charset="-34"/>
                  <a:cs typeface="DB Adman X" pitchFamily="2" charset="-34"/>
                </a:rPr>
                <a:t>High Frequency Wave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0" y="3071810"/>
            <a:ext cx="1380363" cy="619901"/>
            <a:chOff x="-2651886" y="2932865"/>
            <a:chExt cx="1632487" cy="733126"/>
          </a:xfrm>
        </p:grpSpPr>
        <p:pic>
          <p:nvPicPr>
            <p:cNvPr id="34" name="Picture 4" descr="http://www.oknation.net/blog/home/blog_data/727/40727/images/aom/sake.jpg"/>
            <p:cNvPicPr>
              <a:picLocks noChangeAspect="1" noChangeArrowheads="1"/>
            </p:cNvPicPr>
            <p:nvPr/>
          </p:nvPicPr>
          <p:blipFill>
            <a:blip r:embed="rId8" cstate="print"/>
            <a:srcRect l="1593" r="35907" b="16667"/>
            <a:stretch>
              <a:fillRect/>
            </a:stretch>
          </p:blipFill>
          <p:spPr bwMode="auto">
            <a:xfrm>
              <a:off x="-2651886" y="2960306"/>
              <a:ext cx="370749" cy="435115"/>
            </a:xfrm>
            <a:prstGeom prst="rect">
              <a:avLst/>
            </a:prstGeom>
            <a:noFill/>
          </p:spPr>
        </p:pic>
        <p:pic>
          <p:nvPicPr>
            <p:cNvPr id="35" name="Picture 5" descr="C:\Documents and Settings\saritorn_am\Desktop\IMG_1692_copy.jpg"/>
            <p:cNvPicPr>
              <a:picLocks noChangeAspect="1" noChangeArrowheads="1"/>
            </p:cNvPicPr>
            <p:nvPr/>
          </p:nvPicPr>
          <p:blipFill>
            <a:blip r:embed="rId9" cstate="print"/>
            <a:srcRect l="10133" r="13866" b="49334"/>
            <a:stretch>
              <a:fillRect/>
            </a:stretch>
          </p:blipFill>
          <p:spPr bwMode="auto">
            <a:xfrm>
              <a:off x="-2260540" y="2960306"/>
              <a:ext cx="370749" cy="435115"/>
            </a:xfrm>
            <a:prstGeom prst="rect">
              <a:avLst/>
            </a:prstGeom>
            <a:noFill/>
          </p:spPr>
        </p:pic>
        <p:sp>
          <p:nvSpPr>
            <p:cNvPr id="36" name="Rectangle 35"/>
            <p:cNvSpPr/>
            <p:nvPr/>
          </p:nvSpPr>
          <p:spPr>
            <a:xfrm>
              <a:off x="-1884481" y="2932865"/>
              <a:ext cx="865082" cy="733126"/>
            </a:xfrm>
            <a:prstGeom prst="rect">
              <a:avLst/>
            </a:prstGeom>
          </p:spPr>
          <p:txBody>
            <a:bodyPr wrap="square" lIns="65266" tIns="32633" rIns="65266" bIns="32633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DB Adman X" pitchFamily="2" charset="-34"/>
                  <a:cs typeface="DB Adman X" pitchFamily="2" charset="-34"/>
                </a:rPr>
                <a:t>Low Frequency Wave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0" y="1857364"/>
            <a:ext cx="32861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050" dirty="0" smtClean="0">
                <a:latin typeface="DB Adman X" pitchFamily="2" charset="-34"/>
                <a:cs typeface="DB Adman X" pitchFamily="2" charset="-34"/>
              </a:rPr>
              <a:t>การกรองมลพิษทางเสียงด้วยพืชพรรณ</a:t>
            </a:r>
          </a:p>
          <a:p>
            <a:pPr algn="thaiDist"/>
            <a:r>
              <a:rPr lang="th-TH" sz="1050" dirty="0" smtClean="0">
                <a:latin typeface="DB Adman X" pitchFamily="2" charset="-34"/>
                <a:cs typeface="DB Adman X" pitchFamily="2" charset="-34"/>
              </a:rPr>
              <a:t>ต้นไม้ที่มีใบละเอียดเล็ก เช่น ต้นโมก แก้ว เหมาะสำหรับกรองเสียงที่มีความถี่สูง </a:t>
            </a:r>
            <a:endParaRPr lang="en-US" sz="1050" dirty="0" smtClean="0"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2714620"/>
            <a:ext cx="20002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100" dirty="0" smtClean="0">
                <a:latin typeface="DB Adman X" pitchFamily="2" charset="-34"/>
                <a:cs typeface="DB Adman X" pitchFamily="2" charset="-34"/>
              </a:rPr>
              <a:t>ต้นที่มีใบใหญ่ เช่น สาเก สัก หมากเขียว เหมาะสำหรับกรองเสียงที่มีความถี่ต่ำ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itle 3"/>
          <p:cNvSpPr txBox="1">
            <a:spLocks/>
          </p:cNvSpPr>
          <p:nvPr/>
        </p:nvSpPr>
        <p:spPr>
          <a:xfrm>
            <a:off x="0" y="14286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68B32"/>
                </a:solidFill>
                <a:effectLst/>
                <a:uLnTx/>
                <a:uFillTx/>
                <a:latin typeface="DB Adman X" pitchFamily="2" charset="-34"/>
                <a:ea typeface="+mj-ea"/>
                <a:cs typeface="DB Adman X" pitchFamily="2" charset="-34"/>
              </a:rPr>
              <a:t>RESEARCH AND DEVELOPMENT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68B32"/>
              </a:solidFill>
              <a:effectLst/>
              <a:uLnTx/>
              <a:uFillTx/>
              <a:latin typeface="DB Adman X" pitchFamily="2" charset="-34"/>
              <a:ea typeface="+mj-ea"/>
              <a:cs typeface="DB Adman X" pitchFamily="2" charset="-34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43" t="37581" r="19872" b="19294"/>
          <a:stretch/>
        </p:blipFill>
        <p:spPr bwMode="auto">
          <a:xfrm>
            <a:off x="0" y="5042657"/>
            <a:ext cx="4446276" cy="181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00" t="33125" r="20526" b="19583"/>
          <a:stretch/>
        </p:blipFill>
        <p:spPr bwMode="auto">
          <a:xfrm>
            <a:off x="0" y="3071811"/>
            <a:ext cx="4429124" cy="20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615" t="32918" r="19531" b="19374"/>
          <a:stretch/>
        </p:blipFill>
        <p:spPr bwMode="auto">
          <a:xfrm>
            <a:off x="0" y="1158376"/>
            <a:ext cx="4429124" cy="198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6050" y="1120959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Shading @ 6.00 am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86017" y="3071810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Shading @ 9.00 am</a:t>
            </a:r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14612" y="5000636"/>
            <a:ext cx="171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Shading @ 12.00 </a:t>
            </a:r>
            <a:r>
              <a:rPr lang="en-US" sz="1400" b="1" dirty="0"/>
              <a:t>p</a:t>
            </a:r>
            <a:r>
              <a:rPr lang="en-US" sz="1400" b="1" dirty="0" smtClean="0"/>
              <a:t>m</a:t>
            </a:r>
            <a:endParaRPr lang="en-US" sz="1400" b="1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DDCF9A-02A5-4B0D-BDBF-B9B9D53E255C}" type="slidenum">
              <a:rPr lang="en-US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-29497" y="6577607"/>
            <a:ext cx="91734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Browallia New" pitchFamily="34" charset="-34"/>
                <a:cs typeface="Browallia New" pitchFamily="34" charset="-34"/>
              </a:rPr>
              <a:t>ข้อมูลนี้เป็นลิขสิทธิ์ของ บริษัท แมกโนเลีย ควอลิตี้ ดีเวล็อปเม้นต์ คอร์ปอเรชั่น จำกัด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Browallia New" pitchFamily="34" charset="-34"/>
              <a:cs typeface="Browallia New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0" y="135729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4072" eaLnBrk="0" hangingPunct="0">
              <a:tabLst>
                <a:tab pos="176213" algn="l"/>
              </a:tabLst>
              <a:defRPr/>
            </a:pPr>
            <a:r>
              <a:rPr lang="th-TH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การวางแนวอาคารให้ส่วนห้องพักอยู่ในทิศเหนือ </a:t>
            </a:r>
            <a:r>
              <a:rPr lang="th-TH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และทิศ</a:t>
            </a:r>
            <a:r>
              <a:rPr lang="th-TH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ea typeface="Calibri" pitchFamily="34" charset="0"/>
                <a:cs typeface="DB Adman X" pitchFamily="2" charset="-34"/>
              </a:rPr>
              <a:t>ใต้ เมื่อมีการจำลองทิศทางแสงแดดตลอดทั้งวัน พิสูจน์ว่าห้องพักได้รับอิทธิพลจากแสงแดดน้อย </a:t>
            </a:r>
            <a:endParaRPr lang="th-TH" dirty="0">
              <a:solidFill>
                <a:schemeClr val="accent6">
                  <a:lumMod val="40000"/>
                  <a:lumOff val="60000"/>
                </a:schemeClr>
              </a:solidFill>
              <a:latin typeface="DB Adman X" pitchFamily="2" charset="-34"/>
              <a:ea typeface="Calibri" pitchFamily="34" charset="0"/>
              <a:cs typeface="DB Adman X" pitchFamily="2" charset="-34"/>
            </a:endParaRPr>
          </a:p>
        </p:txBody>
      </p:sp>
      <p:pic>
        <p:nvPicPr>
          <p:cNvPr id="23" name="Picture 2" descr="D:\MAGNOLIA\NEW_MagnoliaHoriz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4806828" y="3357562"/>
            <a:ext cx="4408642" cy="3500438"/>
            <a:chOff x="4429124" y="3357562"/>
            <a:chExt cx="4408642" cy="3500438"/>
          </a:xfrm>
        </p:grpSpPr>
        <p:pic>
          <p:nvPicPr>
            <p:cNvPr id="7175" name="Picture 7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018" t="39393" r="37415" b="19485"/>
            <a:stretch/>
          </p:blipFill>
          <p:spPr bwMode="auto">
            <a:xfrm>
              <a:off x="4429124" y="3357562"/>
              <a:ext cx="3138712" cy="1745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6" name="Picture 8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1018" t="39394" r="37179" b="19484"/>
            <a:stretch/>
          </p:blipFill>
          <p:spPr bwMode="auto">
            <a:xfrm>
              <a:off x="4429124" y="5080015"/>
              <a:ext cx="3214710" cy="1777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3679" t="41674" r="19872" b="24385"/>
            <a:stretch/>
          </p:blipFill>
          <p:spPr bwMode="auto">
            <a:xfrm>
              <a:off x="7572396" y="3357562"/>
              <a:ext cx="1214446" cy="3500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143768" y="3357562"/>
              <a:ext cx="16225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Shading @ 3.00 </a:t>
              </a:r>
              <a:r>
                <a:rPr lang="en-US" sz="1400" b="1" dirty="0"/>
                <a:t>p</a:t>
              </a:r>
              <a:r>
                <a:rPr lang="en-US" sz="1400" b="1" dirty="0" smtClean="0"/>
                <a:t>m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215206" y="5072074"/>
              <a:ext cx="16225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Shading @ 6.00 </a:t>
              </a:r>
              <a:r>
                <a:rPr lang="en-US" sz="1400" b="1" dirty="0"/>
                <a:t>p</a:t>
              </a:r>
              <a:r>
                <a:rPr lang="en-US" sz="1400" b="1" dirty="0" smtClean="0"/>
                <a:t>m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7904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714356"/>
            <a:ext cx="4572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Project Whizdom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Ratchada-Ladprao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Health and Safety  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Design for Health </a:t>
            </a:r>
          </a:p>
          <a:p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การออกแบบเพื่อสุขภาพ (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Design for Health)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โครงการวิซส์ดอมออกแบบทุกรายละเอียดให้อยู่สบาย ทั้งด้านการรับรู้จากสิ่งต่างๆ รอบตัวที่อยู่ภายในห้อง รวมไปถึงการเลือกวัสดุต่างๆให้ปลอดภัยต่อสุขภาพด้วย ได้แก่ </a:t>
            </a:r>
          </a:p>
          <a:p>
            <a:pPr>
              <a:buFontTx/>
              <a:buChar char="-"/>
            </a:pP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การออกแบบแสงเพื่อสุขภาพ (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Lighting for Health) </a:t>
            </a: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-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การวางตาแหน่งไฟแสงสว่างต้องไม่ตรงตาแหน่งเตียงหรือที่นั่ง เพื่อลดความร้อนที่ส่องตรงศรีษะ และลดการเกิดเงาหากมีการก้มอ่านหนังสือ </a:t>
            </a:r>
          </a:p>
          <a:p>
            <a:pPr>
              <a:buFontTx/>
              <a:buChar char="-"/>
            </a:pP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การติดตั้งเครื่องปรับอากาศเพื่อสุขภาพ (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Air Condition for Health) </a:t>
            </a:r>
          </a:p>
          <a:p>
            <a:pPr lvl="1"/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การติดตั้งเครื่องปรับอากาศ ให้อยู่ในตาแหน่งลมเย็นเป่าด้านข้างของเตียงนอน ลดเกิดการเจ็บป่วย </a:t>
            </a:r>
          </a:p>
          <a:p>
            <a:pPr>
              <a:buFontTx/>
              <a:buChar char="-"/>
            </a:pP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การออกแบบเพื่อการรับรู้ที่ดี (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Psychology and Human Perception) -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การออกแบบประตูห้องนอน ห้องน้า ต้องเปิดไม่เจอเตียง เพื่อความเป็นส่วนตัว และลดความรู้สึกระแวดระวัง 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pPr lvl="1"/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ประตูห้องน้า ต้องเปิดไม่ชนกับสุขภัณฑ์ใดๆเลย หรือชนประตูอาบน้ำ</a:t>
            </a:r>
          </a:p>
        </p:txBody>
      </p:sp>
      <p:pic>
        <p:nvPicPr>
          <p:cNvPr id="7" name="Picture 2" descr="D:\MAGNOLIA\NEW_MagnoliaHoriz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160665" y="1214422"/>
            <a:ext cx="4339897" cy="5429264"/>
            <a:chOff x="683568" y="692696"/>
            <a:chExt cx="4662343" cy="583264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78" t="25000" r="51391" b="10625"/>
            <a:stretch/>
          </p:blipFill>
          <p:spPr bwMode="auto">
            <a:xfrm>
              <a:off x="683568" y="692696"/>
              <a:ext cx="4662343" cy="5832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3995936" y="2420888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995936" y="4941168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99792" y="1772816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99792" y="2924944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547664" y="5085184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55776" y="5085184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99792" y="4149080"/>
              <a:ext cx="144016" cy="14401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43807" y="2710661"/>
              <a:ext cx="216024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b="1" dirty="0">
                  <a:solidFill>
                    <a:srgbClr val="C00000"/>
                  </a:solidFill>
                  <a:latin typeface="Browallia New" pitchFamily="34" charset="-34"/>
                  <a:cs typeface="Browallia New" pitchFamily="34" charset="-34"/>
                </a:rPr>
                <a:t>ตำแหน่งไฟแสงสว่างต้องไม่ตรงตำแหน่งเตียงหรือที่นั่ง 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29642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0628" y="1071546"/>
            <a:ext cx="3044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DB Adman X" pitchFamily="2" charset="-34"/>
                <a:cs typeface="DB Adman X" pitchFamily="2" charset="-34"/>
              </a:rPr>
              <a:t>Project </a:t>
            </a:r>
            <a:r>
              <a:rPr lang="en-US" b="1" dirty="0" err="1">
                <a:latin typeface="DB Adman X" pitchFamily="2" charset="-34"/>
                <a:cs typeface="DB Adman X" pitchFamily="2" charset="-34"/>
              </a:rPr>
              <a:t>Whizdom</a:t>
            </a:r>
            <a:r>
              <a:rPr lang="en-US" b="1" dirty="0">
                <a:latin typeface="DB Adman X" pitchFamily="2" charset="-34"/>
                <a:cs typeface="DB Adman X" pitchFamily="2" charset="-34"/>
              </a:rPr>
              <a:t> </a:t>
            </a:r>
            <a:r>
              <a:rPr lang="en-US" b="1" dirty="0" err="1">
                <a:latin typeface="DB Adman X" pitchFamily="2" charset="-34"/>
                <a:cs typeface="DB Adman X" pitchFamily="2" charset="-34"/>
              </a:rPr>
              <a:t>Ratchada-Ladpraw</a:t>
            </a:r>
            <a:endParaRPr lang="en-US" b="1" dirty="0">
              <a:latin typeface="DB Adman X" pitchFamily="2" charset="-34"/>
              <a:cs typeface="DB Adman X" pitchFamily="2" charset="-34"/>
            </a:endParaRPr>
          </a:p>
          <a:p>
            <a:pPr marL="0" lvl="1"/>
            <a:r>
              <a:rPr lang="en-US" b="1" dirty="0">
                <a:latin typeface="DB Adman X" pitchFamily="2" charset="-34"/>
                <a:cs typeface="DB Adman X" pitchFamily="2" charset="-34"/>
              </a:rPr>
              <a:t>Health and </a:t>
            </a:r>
            <a:r>
              <a:rPr lang="en-US" b="1" dirty="0" smtClean="0">
                <a:latin typeface="DB Adman X" pitchFamily="2" charset="-34"/>
                <a:cs typeface="DB Adman X" pitchFamily="2" charset="-34"/>
              </a:rPr>
              <a:t>Safety</a:t>
            </a:r>
          </a:p>
          <a:p>
            <a:pPr marL="0" lvl="1"/>
            <a:r>
              <a:rPr lang="en-US" b="1" dirty="0" smtClean="0">
                <a:latin typeface="DB Adman X" pitchFamily="2" charset="-34"/>
                <a:cs typeface="DB Adman X" pitchFamily="2" charset="-34"/>
              </a:rPr>
              <a:t>Design for Health</a:t>
            </a:r>
            <a:endParaRPr lang="en-US" b="1" dirty="0"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00628" y="2071678"/>
            <a:ext cx="414337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การออกแบบเพื่อสุขภาพ </a:t>
            </a:r>
          </a:p>
          <a:p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(</a:t>
            </a:r>
            <a:r>
              <a:rPr lang="en-US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Design for Health)</a:t>
            </a:r>
          </a:p>
          <a:p>
            <a:pPr>
              <a:tabLst>
                <a:tab pos="354013" algn="l"/>
              </a:tabLst>
            </a:pP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	โครงการ</a:t>
            </a: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วิซส์ด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อมออกแบบทุกรายละเอียดให้อยู่สบาย ทั้งด้านการรับรู้จากสิ่งต่างๆ รอบตัวที่อยู่ภายในห้อง รวมไปถึงการเลือกวัสดุต่างๆให้ปลอดภัยต่อสุขภาพด้วย ได้แก่</a:t>
            </a:r>
          </a:p>
          <a:p>
            <a:pPr marL="285750" indent="-285750">
              <a:buFont typeface="Wingdings" pitchFamily="2" charset="2"/>
              <a:buChar char="§"/>
              <a:tabLst>
                <a:tab pos="354013" algn="l"/>
                <a:tab pos="542925" algn="l"/>
              </a:tabLst>
            </a:pPr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การออกแบบแสงเพื่อสุขภาพ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(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Lighting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for 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Health)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/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 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การวางตำแหน่งไฟแสงสว่างต้องไม่ตรงตำแหน่งเตียงหรือที่นั่ง เพื่อลดความร้อนที่ส่องตรงศรีษะ และลดการเกิดเงาหากมีการก้มอ่านหนังสือ</a:t>
            </a:r>
          </a:p>
          <a:p>
            <a:pPr marL="285750" indent="-285750">
              <a:buFont typeface="Wingdings" pitchFamily="2" charset="2"/>
              <a:buChar char="§"/>
              <a:tabLst>
                <a:tab pos="354013" algn="l"/>
                <a:tab pos="542925" algn="l"/>
              </a:tabLst>
            </a:pPr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การติดตั้งเครื่องปรับอากาศ</a:t>
            </a:r>
            <a:r>
              <a:rPr lang="th-TH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เพื่อสุขภาพ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(Air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Condition for 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Health)</a:t>
            </a: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/>
            </a:r>
            <a:b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การติดตั้งเครื่องปรับอากาศ ให้อยู่ในตำแหน่งลม</a:t>
            </a: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เย็นเป่าด้านข้างของเตียงนอน ลดเกิดการเจ็บป่วย  </a:t>
            </a:r>
            <a:endParaRPr lang="th-TH" sz="1400" dirty="0" smtClean="0">
              <a:solidFill>
                <a:schemeClr val="accent6">
                  <a:lumMod val="40000"/>
                  <a:lumOff val="6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pPr marL="285750" indent="-285750">
              <a:buFont typeface="Wingdings" pitchFamily="2" charset="2"/>
              <a:buChar char="§"/>
              <a:tabLst>
                <a:tab pos="354013" algn="l"/>
                <a:tab pos="542925" algn="l"/>
              </a:tabLst>
            </a:pPr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การออกแบบเพื่อการรับรู้ที่ดี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(Psychology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and Human 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Perception)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/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การออกแบบประตูห้องนอน ห้องน้ำ ต้องเปิดไม่เจอเตียง เพื่อความเป็นส่วนตัว และลดความรู้สึกระแวดระวัง</a:t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ประตูห้องน้ำ ต้องเปิดไม่ชนกับสุขภัณฑ์ใดๆเลย หรือชนประตูอาบน้ำ</a:t>
            </a:r>
          </a:p>
        </p:txBody>
      </p:sp>
      <p:sp>
        <p:nvSpPr>
          <p:cNvPr id="3" name="Right Arrow 2"/>
          <p:cNvSpPr/>
          <p:nvPr/>
        </p:nvSpPr>
        <p:spPr>
          <a:xfrm rot="16200000">
            <a:off x="649832" y="2641474"/>
            <a:ext cx="2992136" cy="887172"/>
          </a:xfrm>
          <a:prstGeom prst="rightArrow">
            <a:avLst>
              <a:gd name="adj1" fmla="val 50000"/>
              <a:gd name="adj2" fmla="val 371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17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5400000" flipV="1">
            <a:off x="3243052" y="2769390"/>
            <a:ext cx="1872208" cy="887172"/>
          </a:xfrm>
          <a:prstGeom prst="rightArrow">
            <a:avLst>
              <a:gd name="adj1" fmla="val 50000"/>
              <a:gd name="adj2" fmla="val 37136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17000"/>
                </a:schemeClr>
              </a:gs>
              <a:gs pos="50000">
                <a:schemeClr val="accent1">
                  <a:tint val="44500"/>
                  <a:satMod val="160000"/>
                  <a:alpha val="3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57159" y="1214422"/>
            <a:ext cx="4286280" cy="5332582"/>
            <a:chOff x="683568" y="692696"/>
            <a:chExt cx="4662343" cy="583264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78" t="25000" r="51391" b="10625"/>
            <a:stretch/>
          </p:blipFill>
          <p:spPr bwMode="auto">
            <a:xfrm>
              <a:off x="683568" y="692696"/>
              <a:ext cx="4662343" cy="5832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979712" y="2710661"/>
              <a:ext cx="2259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02060"/>
                  </a:solidFill>
                  <a:latin typeface="DB Adman X" pitchFamily="2" charset="-34"/>
                  <a:cs typeface="DB Adman X" pitchFamily="2" charset="-34"/>
                </a:rPr>
                <a:t>ตำแหน่งลมเย็นเป่าด้านข้างของเตียง</a:t>
              </a:r>
              <a:r>
                <a:rPr lang="th-TH" b="1" dirty="0" smtClean="0">
                  <a:solidFill>
                    <a:srgbClr val="002060"/>
                  </a:solidFill>
                  <a:latin typeface="DB Adman X" pitchFamily="2" charset="-34"/>
                  <a:cs typeface="DB Adman X" pitchFamily="2" charset="-34"/>
                </a:rPr>
                <a:t>นอน ที่นั่ง</a:t>
              </a:r>
              <a:endParaRPr lang="en-US" b="1" dirty="0">
                <a:solidFill>
                  <a:srgbClr val="002060"/>
                </a:solidFill>
                <a:latin typeface="DB Adman X" pitchFamily="2" charset="-34"/>
                <a:cs typeface="DB Adman X" pitchFamily="2" charset="-34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141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29642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29190" y="1357298"/>
            <a:ext cx="3044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DB Adman X" pitchFamily="2" charset="-34"/>
                <a:cs typeface="DB Adman X" pitchFamily="2" charset="-34"/>
              </a:rPr>
              <a:t>Project </a:t>
            </a:r>
            <a:r>
              <a:rPr lang="en-US" b="1" dirty="0" err="1">
                <a:latin typeface="DB Adman X" pitchFamily="2" charset="-34"/>
                <a:cs typeface="DB Adman X" pitchFamily="2" charset="-34"/>
              </a:rPr>
              <a:t>Whizdom</a:t>
            </a:r>
            <a:r>
              <a:rPr lang="en-US" b="1" dirty="0">
                <a:latin typeface="DB Adman X" pitchFamily="2" charset="-34"/>
                <a:cs typeface="DB Adman X" pitchFamily="2" charset="-34"/>
              </a:rPr>
              <a:t> </a:t>
            </a:r>
            <a:r>
              <a:rPr lang="en-US" b="1" dirty="0" err="1">
                <a:latin typeface="DB Adman X" pitchFamily="2" charset="-34"/>
                <a:cs typeface="DB Adman X" pitchFamily="2" charset="-34"/>
              </a:rPr>
              <a:t>Ratchada-Ladpraw</a:t>
            </a:r>
            <a:endParaRPr lang="en-US" b="1" dirty="0">
              <a:latin typeface="DB Adman X" pitchFamily="2" charset="-34"/>
              <a:cs typeface="DB Adman X" pitchFamily="2" charset="-34"/>
            </a:endParaRPr>
          </a:p>
          <a:p>
            <a:pPr marL="0" lvl="1"/>
            <a:r>
              <a:rPr lang="en-US" b="1" dirty="0">
                <a:latin typeface="DB Adman X" pitchFamily="2" charset="-34"/>
                <a:cs typeface="DB Adman X" pitchFamily="2" charset="-34"/>
              </a:rPr>
              <a:t>Health and </a:t>
            </a:r>
            <a:r>
              <a:rPr lang="en-US" b="1" dirty="0" smtClean="0">
                <a:latin typeface="DB Adman X" pitchFamily="2" charset="-34"/>
                <a:cs typeface="DB Adman X" pitchFamily="2" charset="-34"/>
              </a:rPr>
              <a:t>Safety</a:t>
            </a:r>
            <a:endParaRPr lang="th-TH" b="1" dirty="0" smtClean="0">
              <a:latin typeface="DB Adman X" pitchFamily="2" charset="-34"/>
              <a:cs typeface="DB Adman X" pitchFamily="2" charset="-34"/>
            </a:endParaRPr>
          </a:p>
          <a:p>
            <a:pPr marL="285750" lvl="1" indent="-285750"/>
            <a:r>
              <a:rPr lang="en-US" b="1" dirty="0" smtClean="0">
                <a:latin typeface="DB Adman X" pitchFamily="2" charset="-34"/>
                <a:cs typeface="DB Adman X" pitchFamily="2" charset="-34"/>
              </a:rPr>
              <a:t>Design for Health</a:t>
            </a:r>
            <a:endParaRPr lang="en-US" b="1" dirty="0"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7752" y="2285992"/>
            <a:ext cx="42862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การออกแบบเพื่อสุขภาพ </a:t>
            </a:r>
          </a:p>
          <a:p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(</a:t>
            </a:r>
            <a:r>
              <a:rPr lang="en-US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Design for Health)</a:t>
            </a:r>
          </a:p>
          <a:p>
            <a:pPr>
              <a:tabLst>
                <a:tab pos="354013" algn="l"/>
              </a:tabLst>
            </a:pP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	โครงการ</a:t>
            </a: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วิซส์ด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อมออกแบบทุกรายละเอียดให้อยู่สบาย ทั้งด้านการรับรู้จากสิ่งต่างๆ รอบตัวที่อยู่ภายในห้อง รวมไปถึงการเลือกวัสดุต่างๆให้ปลอดภัยต่อสุขภาพด้วย ได้แก่</a:t>
            </a:r>
          </a:p>
          <a:p>
            <a:pPr marL="285750" indent="-285750">
              <a:buFont typeface="Wingdings" pitchFamily="2" charset="2"/>
              <a:buChar char="§"/>
              <a:tabLst>
                <a:tab pos="354013" algn="l"/>
                <a:tab pos="542925" algn="l"/>
              </a:tabLst>
            </a:pPr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การออกแบบแสงเพื่อสุขภาพ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(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Lighting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for 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Health)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/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 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การวางตำแหน่งไฟแสงสว่างต้องไม่ตรงตำแหน่งเตียงหรือที่นั่ง เพื่อลดความร้อนที่ส่องตรงศรีษะ และลดการเกิดเงาหากมีการก้มอ่านหนังสือ</a:t>
            </a:r>
          </a:p>
          <a:p>
            <a:pPr marL="285750" indent="-285750">
              <a:buFont typeface="Wingdings" pitchFamily="2" charset="2"/>
              <a:buChar char="§"/>
              <a:tabLst>
                <a:tab pos="354013" algn="l"/>
                <a:tab pos="542925" algn="l"/>
              </a:tabLst>
            </a:pPr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การติดตั้งเครื่องปรับอากาศ</a:t>
            </a:r>
            <a:r>
              <a:rPr lang="th-TH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เพื่อสุขภาพ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(Air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Condition for 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Health)</a:t>
            </a: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/>
            </a:r>
            <a:b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การติดตั้งเครื่องปรับอากาศ ให้อยู่ในตำแหน่งลม</a:t>
            </a: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เย็นเป่าด้านข้างของเตียงนอน ลดเกิดการเจ็บป่วย  </a:t>
            </a:r>
            <a:endParaRPr lang="th-TH" sz="1400" dirty="0" smtClean="0">
              <a:solidFill>
                <a:schemeClr val="accent6">
                  <a:lumMod val="40000"/>
                  <a:lumOff val="6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pPr marL="285750" indent="-285750">
              <a:buFont typeface="Wingdings" pitchFamily="2" charset="2"/>
              <a:buChar char="§"/>
              <a:tabLst>
                <a:tab pos="354013" algn="l"/>
                <a:tab pos="542925" algn="l"/>
              </a:tabLst>
            </a:pPr>
            <a:r>
              <a:rPr lang="th-TH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การออกแบบเพื่อการรับรู้ที่ดี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(Psychology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and Human </a:t>
            </a:r>
            <a:r>
              <a:rPr lang="en-US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Perception)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/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การออกแบบประตูห้องนอน ห้องน้ำ ต้องเปิดไม่เจอเตียง เพื่อความเป็นส่วนตัว และลดความรู้สึกระแวดระวัง</a:t>
            </a:r>
            <a:b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</a:br>
            <a:r>
              <a:rPr lang="th-TH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ประตูห้องน้ำ ต้องเปิดไม่ชนกับสุขภัณฑ์ใดๆเลย หรือชนประตูอาบน้ำ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8596" y="1214422"/>
            <a:ext cx="4245622" cy="5453798"/>
            <a:chOff x="683568" y="692696"/>
            <a:chExt cx="4662343" cy="5832648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9678" t="25000" r="51391" b="10625"/>
            <a:stretch/>
          </p:blipFill>
          <p:spPr bwMode="auto">
            <a:xfrm>
              <a:off x="683568" y="692696"/>
              <a:ext cx="4662343" cy="5832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783979" y="3933056"/>
              <a:ext cx="1591649" cy="576064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1255896" y="2856675"/>
              <a:ext cx="3391848" cy="504056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2083200" y="3609358"/>
              <a:ext cx="3535865" cy="586325"/>
            </a:xfrm>
            <a:prstGeom prst="rect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972664" y="4006805"/>
              <a:ext cx="2239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th-TH" b="1" dirty="0" smtClean="0">
                  <a:solidFill>
                    <a:srgbClr val="C00000"/>
                  </a:solidFill>
                  <a:latin typeface="Browallia New" pitchFamily="34" charset="-34"/>
                  <a:cs typeface="Browallia New" pitchFamily="34" charset="-34"/>
                </a:rPr>
                <a:t>แนวประตูเปิด</a:t>
              </a:r>
              <a:r>
                <a:rPr lang="th-TH" b="1" dirty="0">
                  <a:solidFill>
                    <a:srgbClr val="C00000"/>
                  </a:solidFill>
                  <a:latin typeface="Browallia New" pitchFamily="34" charset="-34"/>
                  <a:cs typeface="Browallia New" pitchFamily="34" charset="-34"/>
                </a:rPr>
                <a:t>ไม่เจอเตียง เพื่อความเป็นส่วนตัว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141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6512" y="1285860"/>
            <a:ext cx="285748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Project Whizdom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Ratchada-Ladprao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 Health and Safety </a:t>
            </a:r>
          </a:p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WHIZ Ventilated Panel </a:t>
            </a:r>
          </a:p>
          <a:p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ช่องระบายอากาศ (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WHIZ Ventilated Panel)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โครงการวิสซ์ดอมออกแบบการระบายอากาศภายในห้อง โดยออกแบบช่องเปิดให้ระบายอากาศบริเวณทางเข้าห้อง (</a:t>
            </a:r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WHIZ Ventilated Panel)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เพื่อให้ลมมีทางเข้าด้านหน้าต่างและมีทางออกบริเวณประตู ช่วยให้การถ่ายเทอากาศในแต่ละห้องดีขึ้นโดยไม่ขาดความเป็นส่วนตัว และช่องระบายอากาศนี้ยังออกแบบรายละเอียดให้กรองยุงหรือแมลง และคานึงถึงความเป็นส่วนตัวจากคนที่เดินผ่านอีกด้วย 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282" y="4929198"/>
            <a:ext cx="58579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i="1" dirty="0" smtClean="0">
              <a:solidFill>
                <a:schemeClr val="tx1">
                  <a:lumMod val="85000"/>
                  <a:lumOff val="15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รูป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A </a:t>
            </a:r>
            <a:r>
              <a:rPr lang="th-TH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ลมไหลเข้ามาจากหน้าต่างห้องนอน รูป </a:t>
            </a: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B </a:t>
            </a:r>
            <a:r>
              <a:rPr lang="th-TH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ลมไหลเข้ามาจากหน้าต่างห้องครัว รูปผัง</a:t>
            </a:r>
            <a:endParaRPr lang="en-US" sz="1600" i="1" dirty="0" smtClean="0">
              <a:solidFill>
                <a:schemeClr val="tx1">
                  <a:lumMod val="85000"/>
                  <a:lumOff val="15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endParaRPr lang="en-US" sz="1600" i="1" dirty="0" smtClean="0">
              <a:solidFill>
                <a:schemeClr val="tx1">
                  <a:lumMod val="85000"/>
                  <a:lumOff val="15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พื้นแสดงการไหลของกระแสลม (ห้อง </a:t>
            </a:r>
            <a:r>
              <a:rPr lang="th-TH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1</a:t>
            </a:r>
            <a:r>
              <a:rPr lang="en-US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B-1) </a:t>
            </a:r>
            <a:r>
              <a:rPr lang="th-TH" sz="1600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DB Adman X" pitchFamily="2" charset="-34"/>
                <a:cs typeface="DB Adman X" pitchFamily="2" charset="-34"/>
              </a:rPr>
              <a:t>เมื่อเปิดช่องระบายอากาศหน้าทางเช้าห้อง และลมไหลเข้ามาจากหน้าต่าง เข้ามาระบายอากาศได้ทั่วห้อง 5 </a:t>
            </a:r>
            <a:endParaRPr lang="en-US" sz="1600" i="1" dirty="0">
              <a:solidFill>
                <a:schemeClr val="tx1">
                  <a:lumMod val="85000"/>
                  <a:lumOff val="15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282" y="10001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 smtClean="0">
              <a:latin typeface="DB Adman X" pitchFamily="2" charset="-34"/>
              <a:cs typeface="DB Adman X" pitchFamily="2" charset="-34"/>
            </a:endParaRPr>
          </a:p>
          <a:p>
            <a:r>
              <a:rPr lang="en-US" dirty="0" smtClean="0">
                <a:latin typeface="DB Adman X" pitchFamily="2" charset="-34"/>
                <a:cs typeface="DB Adman X" pitchFamily="2" charset="-34"/>
              </a:rPr>
              <a:t>One bedroom (1B-1) </a:t>
            </a:r>
            <a:endParaRPr lang="en-US" dirty="0"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1" name="Picture 2" descr="D:\MAGNOLIA\NEW_MagnoliaHoriz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0" y="1643050"/>
            <a:ext cx="6016575" cy="3412722"/>
            <a:chOff x="284196" y="1201011"/>
            <a:chExt cx="5680277" cy="3221967"/>
          </a:xfrm>
        </p:grpSpPr>
        <p:grpSp>
          <p:nvGrpSpPr>
            <p:cNvPr id="13" name="กลุ่ม 11"/>
            <p:cNvGrpSpPr/>
            <p:nvPr/>
          </p:nvGrpSpPr>
          <p:grpSpPr>
            <a:xfrm>
              <a:off x="284196" y="1205240"/>
              <a:ext cx="2860567" cy="3165683"/>
              <a:chOff x="3470279" y="2794279"/>
              <a:chExt cx="2860567" cy="3165683"/>
            </a:xfrm>
          </p:grpSpPr>
          <p:pic>
            <p:nvPicPr>
              <p:cNvPr id="18" name="รูปภาพ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30577" t="10148" r="34091" b="21969"/>
              <a:stretch/>
            </p:blipFill>
            <p:spPr>
              <a:xfrm>
                <a:off x="3470279" y="2794279"/>
                <a:ext cx="2860567" cy="3165683"/>
              </a:xfrm>
              <a:prstGeom prst="rect">
                <a:avLst/>
              </a:prstGeom>
            </p:spPr>
          </p:pic>
          <p:sp>
            <p:nvSpPr>
              <p:cNvPr id="19" name="Freeform 38"/>
              <p:cNvSpPr/>
              <p:nvPr/>
            </p:nvSpPr>
            <p:spPr>
              <a:xfrm>
                <a:off x="3775488" y="2857495"/>
                <a:ext cx="1062102" cy="1496212"/>
              </a:xfrm>
              <a:custGeom>
                <a:avLst/>
                <a:gdLst>
                  <a:gd name="connsiteX0" fmla="*/ 162983 w 162983"/>
                  <a:gd name="connsiteY0" fmla="*/ 0 h 914400"/>
                  <a:gd name="connsiteX1" fmla="*/ 23283 w 162983"/>
                  <a:gd name="connsiteY1" fmla="*/ 304800 h 914400"/>
                  <a:gd name="connsiteX2" fmla="*/ 23283 w 162983"/>
                  <a:gd name="connsiteY2" fmla="*/ 914400 h 914400"/>
                  <a:gd name="connsiteX0" fmla="*/ 175751 w 392053"/>
                  <a:gd name="connsiteY0" fmla="*/ 0 h 1200128"/>
                  <a:gd name="connsiteX1" fmla="*/ 36051 w 392053"/>
                  <a:gd name="connsiteY1" fmla="*/ 304800 h 1200128"/>
                  <a:gd name="connsiteX2" fmla="*/ 392054 w 392053"/>
                  <a:gd name="connsiteY2" fmla="*/ 1200128 h 1200128"/>
                  <a:gd name="connsiteX0" fmla="*/ 175751 w 392054"/>
                  <a:gd name="connsiteY0" fmla="*/ 0 h 1200128"/>
                  <a:gd name="connsiteX1" fmla="*/ 36051 w 392054"/>
                  <a:gd name="connsiteY1" fmla="*/ 304800 h 1200128"/>
                  <a:gd name="connsiteX2" fmla="*/ 327610 w 392054"/>
                  <a:gd name="connsiteY2" fmla="*/ 457810 h 1200128"/>
                  <a:gd name="connsiteX3" fmla="*/ 392054 w 392054"/>
                  <a:gd name="connsiteY3" fmla="*/ 1200128 h 1200128"/>
                  <a:gd name="connsiteX0" fmla="*/ 58209 w 274512"/>
                  <a:gd name="connsiteY0" fmla="*/ 0 h 1200128"/>
                  <a:gd name="connsiteX1" fmla="*/ 274511 w 274512"/>
                  <a:gd name="connsiteY1" fmla="*/ 304800 h 1200128"/>
                  <a:gd name="connsiteX2" fmla="*/ 210068 w 274512"/>
                  <a:gd name="connsiteY2" fmla="*/ 457810 h 1200128"/>
                  <a:gd name="connsiteX3" fmla="*/ 274512 w 274512"/>
                  <a:gd name="connsiteY3" fmla="*/ 1200128 h 1200128"/>
                  <a:gd name="connsiteX0" fmla="*/ 58209 w 274512"/>
                  <a:gd name="connsiteY0" fmla="*/ 0 h 1200128"/>
                  <a:gd name="connsiteX1" fmla="*/ 274511 w 274512"/>
                  <a:gd name="connsiteY1" fmla="*/ 304800 h 1200128"/>
                  <a:gd name="connsiteX2" fmla="*/ 138829 w 274512"/>
                  <a:gd name="connsiteY2" fmla="*/ 886414 h 1200128"/>
                  <a:gd name="connsiteX3" fmla="*/ 274512 w 274512"/>
                  <a:gd name="connsiteY3" fmla="*/ 1200128 h 1200128"/>
                  <a:gd name="connsiteX0" fmla="*/ 58209 w 274511"/>
                  <a:gd name="connsiteY0" fmla="*/ 0 h 1700170"/>
                  <a:gd name="connsiteX1" fmla="*/ 274511 w 274511"/>
                  <a:gd name="connsiteY1" fmla="*/ 304800 h 1700170"/>
                  <a:gd name="connsiteX2" fmla="*/ 138829 w 274511"/>
                  <a:gd name="connsiteY2" fmla="*/ 886414 h 1700170"/>
                  <a:gd name="connsiteX3" fmla="*/ 203273 w 274511"/>
                  <a:gd name="connsiteY3" fmla="*/ 1700170 h 1700170"/>
                  <a:gd name="connsiteX0" fmla="*/ 58209 w 532397"/>
                  <a:gd name="connsiteY0" fmla="*/ 0 h 1700170"/>
                  <a:gd name="connsiteX1" fmla="*/ 274511 w 532397"/>
                  <a:gd name="connsiteY1" fmla="*/ 304800 h 1700170"/>
                  <a:gd name="connsiteX2" fmla="*/ 138829 w 532397"/>
                  <a:gd name="connsiteY2" fmla="*/ 886414 h 1700170"/>
                  <a:gd name="connsiteX3" fmla="*/ 203273 w 532397"/>
                  <a:gd name="connsiteY3" fmla="*/ 1700170 h 1700170"/>
                  <a:gd name="connsiteX0" fmla="*/ 58209 w 532397"/>
                  <a:gd name="connsiteY0" fmla="*/ 0 h 1700170"/>
                  <a:gd name="connsiteX1" fmla="*/ 203272 w 532397"/>
                  <a:gd name="connsiteY1" fmla="*/ 304800 h 1700170"/>
                  <a:gd name="connsiteX2" fmla="*/ 138829 w 532397"/>
                  <a:gd name="connsiteY2" fmla="*/ 886414 h 1700170"/>
                  <a:gd name="connsiteX3" fmla="*/ 203273 w 532397"/>
                  <a:gd name="connsiteY3" fmla="*/ 1700170 h 1700170"/>
                  <a:gd name="connsiteX0" fmla="*/ 58209 w 532397"/>
                  <a:gd name="connsiteY0" fmla="*/ 0 h 1700170"/>
                  <a:gd name="connsiteX1" fmla="*/ 203272 w 532397"/>
                  <a:gd name="connsiteY1" fmla="*/ 304800 h 1700170"/>
                  <a:gd name="connsiteX2" fmla="*/ 205716 w 532397"/>
                  <a:gd name="connsiteY2" fmla="*/ 595662 h 1700170"/>
                  <a:gd name="connsiteX3" fmla="*/ 138829 w 532397"/>
                  <a:gd name="connsiteY3" fmla="*/ 886414 h 1700170"/>
                  <a:gd name="connsiteX4" fmla="*/ 203273 w 532397"/>
                  <a:gd name="connsiteY4" fmla="*/ 1700170 h 1700170"/>
                  <a:gd name="connsiteX0" fmla="*/ 58209 w 369951"/>
                  <a:gd name="connsiteY0" fmla="*/ 0 h 1700170"/>
                  <a:gd name="connsiteX1" fmla="*/ 203272 w 369951"/>
                  <a:gd name="connsiteY1" fmla="*/ 304800 h 1700170"/>
                  <a:gd name="connsiteX2" fmla="*/ 205716 w 369951"/>
                  <a:gd name="connsiteY2" fmla="*/ 595662 h 1700170"/>
                  <a:gd name="connsiteX3" fmla="*/ 138829 w 369951"/>
                  <a:gd name="connsiteY3" fmla="*/ 886414 h 1700170"/>
                  <a:gd name="connsiteX4" fmla="*/ 359210 w 369951"/>
                  <a:gd name="connsiteY4" fmla="*/ 1316318 h 1700170"/>
                  <a:gd name="connsiteX5" fmla="*/ 203273 w 369951"/>
                  <a:gd name="connsiteY5" fmla="*/ 1700170 h 1700170"/>
                  <a:gd name="connsiteX0" fmla="*/ 78197 w 404066"/>
                  <a:gd name="connsiteY0" fmla="*/ 0 h 1700170"/>
                  <a:gd name="connsiteX1" fmla="*/ 223260 w 404066"/>
                  <a:gd name="connsiteY1" fmla="*/ 304800 h 1700170"/>
                  <a:gd name="connsiteX2" fmla="*/ 225704 w 404066"/>
                  <a:gd name="connsiteY2" fmla="*/ 595662 h 1700170"/>
                  <a:gd name="connsiteX3" fmla="*/ 158817 w 404066"/>
                  <a:gd name="connsiteY3" fmla="*/ 886414 h 1700170"/>
                  <a:gd name="connsiteX4" fmla="*/ 379198 w 404066"/>
                  <a:gd name="connsiteY4" fmla="*/ 1316318 h 1700170"/>
                  <a:gd name="connsiteX5" fmla="*/ 9609 w 404066"/>
                  <a:gd name="connsiteY5" fmla="*/ 1700170 h 1700170"/>
                  <a:gd name="connsiteX0" fmla="*/ 68588 w 394457"/>
                  <a:gd name="connsiteY0" fmla="*/ 0 h 1700170"/>
                  <a:gd name="connsiteX1" fmla="*/ 213651 w 394457"/>
                  <a:gd name="connsiteY1" fmla="*/ 304800 h 1700170"/>
                  <a:gd name="connsiteX2" fmla="*/ 216095 w 394457"/>
                  <a:gd name="connsiteY2" fmla="*/ 595662 h 1700170"/>
                  <a:gd name="connsiteX3" fmla="*/ 149208 w 394457"/>
                  <a:gd name="connsiteY3" fmla="*/ 886414 h 1700170"/>
                  <a:gd name="connsiteX4" fmla="*/ 369589 w 394457"/>
                  <a:gd name="connsiteY4" fmla="*/ 1316318 h 1700170"/>
                  <a:gd name="connsiteX5" fmla="*/ 0 w 394457"/>
                  <a:gd name="connsiteY5" fmla="*/ 1700170 h 1700170"/>
                  <a:gd name="connsiteX0" fmla="*/ 851894 w 1308314"/>
                  <a:gd name="connsiteY0" fmla="*/ 0 h 1430729"/>
                  <a:gd name="connsiteX1" fmla="*/ 996957 w 1308314"/>
                  <a:gd name="connsiteY1" fmla="*/ 304800 h 1430729"/>
                  <a:gd name="connsiteX2" fmla="*/ 999401 w 1308314"/>
                  <a:gd name="connsiteY2" fmla="*/ 595662 h 1430729"/>
                  <a:gd name="connsiteX3" fmla="*/ 932514 w 1308314"/>
                  <a:gd name="connsiteY3" fmla="*/ 886414 h 1430729"/>
                  <a:gd name="connsiteX4" fmla="*/ 1152895 w 1308314"/>
                  <a:gd name="connsiteY4" fmla="*/ 1316318 h 1430729"/>
                  <a:gd name="connsiteX5" fmla="*/ 0 w 1308314"/>
                  <a:gd name="connsiteY5" fmla="*/ 199948 h 1430729"/>
                  <a:gd name="connsiteX0" fmla="*/ 851894 w 1655214"/>
                  <a:gd name="connsiteY0" fmla="*/ 0 h 1501755"/>
                  <a:gd name="connsiteX1" fmla="*/ 996957 w 1655214"/>
                  <a:gd name="connsiteY1" fmla="*/ 304800 h 1501755"/>
                  <a:gd name="connsiteX2" fmla="*/ 999401 w 1655214"/>
                  <a:gd name="connsiteY2" fmla="*/ 595662 h 1501755"/>
                  <a:gd name="connsiteX3" fmla="*/ 932514 w 1655214"/>
                  <a:gd name="connsiteY3" fmla="*/ 886414 h 1501755"/>
                  <a:gd name="connsiteX4" fmla="*/ 1618484 w 1655214"/>
                  <a:gd name="connsiteY4" fmla="*/ 1312571 h 1501755"/>
                  <a:gd name="connsiteX5" fmla="*/ 1152895 w 1655214"/>
                  <a:gd name="connsiteY5" fmla="*/ 1316318 h 1501755"/>
                  <a:gd name="connsiteX6" fmla="*/ 0 w 1655214"/>
                  <a:gd name="connsiteY6" fmla="*/ 199948 h 1501755"/>
                  <a:gd name="connsiteX0" fmla="*/ 851894 w 1681599"/>
                  <a:gd name="connsiteY0" fmla="*/ 0 h 1528913"/>
                  <a:gd name="connsiteX1" fmla="*/ 996957 w 1681599"/>
                  <a:gd name="connsiteY1" fmla="*/ 304800 h 1528913"/>
                  <a:gd name="connsiteX2" fmla="*/ 999401 w 1681599"/>
                  <a:gd name="connsiteY2" fmla="*/ 595662 h 1528913"/>
                  <a:gd name="connsiteX3" fmla="*/ 932514 w 1681599"/>
                  <a:gd name="connsiteY3" fmla="*/ 886414 h 1528913"/>
                  <a:gd name="connsiteX4" fmla="*/ 1618484 w 1681599"/>
                  <a:gd name="connsiteY4" fmla="*/ 1312571 h 1528913"/>
                  <a:gd name="connsiteX5" fmla="*/ 553821 w 1681599"/>
                  <a:gd name="connsiteY5" fmla="*/ 1475520 h 1528913"/>
                  <a:gd name="connsiteX6" fmla="*/ 1152895 w 1681599"/>
                  <a:gd name="connsiteY6" fmla="*/ 1316318 h 1528913"/>
                  <a:gd name="connsiteX7" fmla="*/ 0 w 1681599"/>
                  <a:gd name="connsiteY7" fmla="*/ 199948 h 1528913"/>
                  <a:gd name="connsiteX0" fmla="*/ 851894 w 1681599"/>
                  <a:gd name="connsiteY0" fmla="*/ 0 h 1528913"/>
                  <a:gd name="connsiteX1" fmla="*/ 996957 w 1681599"/>
                  <a:gd name="connsiteY1" fmla="*/ 304800 h 1528913"/>
                  <a:gd name="connsiteX2" fmla="*/ 999401 w 1681599"/>
                  <a:gd name="connsiteY2" fmla="*/ 595662 h 1528913"/>
                  <a:gd name="connsiteX3" fmla="*/ 932514 w 1681599"/>
                  <a:gd name="connsiteY3" fmla="*/ 886414 h 1528913"/>
                  <a:gd name="connsiteX4" fmla="*/ 1618484 w 1681599"/>
                  <a:gd name="connsiteY4" fmla="*/ 1312571 h 1528913"/>
                  <a:gd name="connsiteX5" fmla="*/ 553821 w 1681599"/>
                  <a:gd name="connsiteY5" fmla="*/ 1475520 h 1528913"/>
                  <a:gd name="connsiteX6" fmla="*/ 1152895 w 1681599"/>
                  <a:gd name="connsiteY6" fmla="*/ 1316318 h 1528913"/>
                  <a:gd name="connsiteX7" fmla="*/ 0 w 1681599"/>
                  <a:gd name="connsiteY7" fmla="*/ 199948 h 1528913"/>
                  <a:gd name="connsiteX0" fmla="*/ 851894 w 1681599"/>
                  <a:gd name="connsiteY0" fmla="*/ 0 h 1475520"/>
                  <a:gd name="connsiteX1" fmla="*/ 996957 w 1681599"/>
                  <a:gd name="connsiteY1" fmla="*/ 304800 h 1475520"/>
                  <a:gd name="connsiteX2" fmla="*/ 999401 w 1681599"/>
                  <a:gd name="connsiteY2" fmla="*/ 595662 h 1475520"/>
                  <a:gd name="connsiteX3" fmla="*/ 932514 w 1681599"/>
                  <a:gd name="connsiteY3" fmla="*/ 886414 h 1475520"/>
                  <a:gd name="connsiteX4" fmla="*/ 1618484 w 1681599"/>
                  <a:gd name="connsiteY4" fmla="*/ 1312571 h 1475520"/>
                  <a:gd name="connsiteX5" fmla="*/ 553821 w 1681599"/>
                  <a:gd name="connsiteY5" fmla="*/ 1475520 h 1475520"/>
                  <a:gd name="connsiteX6" fmla="*/ 440796 w 1681599"/>
                  <a:gd name="connsiteY6" fmla="*/ 601914 h 1475520"/>
                  <a:gd name="connsiteX7" fmla="*/ 0 w 1681599"/>
                  <a:gd name="connsiteY7" fmla="*/ 199948 h 1475520"/>
                  <a:gd name="connsiteX0" fmla="*/ 851894 w 1681599"/>
                  <a:gd name="connsiteY0" fmla="*/ 0 h 1475520"/>
                  <a:gd name="connsiteX1" fmla="*/ 996957 w 1681599"/>
                  <a:gd name="connsiteY1" fmla="*/ 304800 h 1475520"/>
                  <a:gd name="connsiteX2" fmla="*/ 999401 w 1681599"/>
                  <a:gd name="connsiteY2" fmla="*/ 595662 h 1475520"/>
                  <a:gd name="connsiteX3" fmla="*/ 932514 w 1681599"/>
                  <a:gd name="connsiteY3" fmla="*/ 886414 h 1475520"/>
                  <a:gd name="connsiteX4" fmla="*/ 1618484 w 1681599"/>
                  <a:gd name="connsiteY4" fmla="*/ 1312571 h 1475520"/>
                  <a:gd name="connsiteX5" fmla="*/ 553821 w 1681599"/>
                  <a:gd name="connsiteY5" fmla="*/ 1475520 h 1475520"/>
                  <a:gd name="connsiteX6" fmla="*/ 440796 w 1681599"/>
                  <a:gd name="connsiteY6" fmla="*/ 601914 h 1475520"/>
                  <a:gd name="connsiteX7" fmla="*/ 0 w 1681599"/>
                  <a:gd name="connsiteY7" fmla="*/ 199948 h 1475520"/>
                  <a:gd name="connsiteX0" fmla="*/ 851894 w 1705340"/>
                  <a:gd name="connsiteY0" fmla="*/ 0 h 1475520"/>
                  <a:gd name="connsiteX1" fmla="*/ 996957 w 1705340"/>
                  <a:gd name="connsiteY1" fmla="*/ 304800 h 1475520"/>
                  <a:gd name="connsiteX2" fmla="*/ 999401 w 1705340"/>
                  <a:gd name="connsiteY2" fmla="*/ 595662 h 1475520"/>
                  <a:gd name="connsiteX3" fmla="*/ 932514 w 1705340"/>
                  <a:gd name="connsiteY3" fmla="*/ 886414 h 1475520"/>
                  <a:gd name="connsiteX4" fmla="*/ 1618484 w 1705340"/>
                  <a:gd name="connsiteY4" fmla="*/ 1312571 h 1475520"/>
                  <a:gd name="connsiteX5" fmla="*/ 411376 w 1705340"/>
                  <a:gd name="connsiteY5" fmla="*/ 1475520 h 1475520"/>
                  <a:gd name="connsiteX6" fmla="*/ 440796 w 1705340"/>
                  <a:gd name="connsiteY6" fmla="*/ 601914 h 1475520"/>
                  <a:gd name="connsiteX7" fmla="*/ 0 w 1705340"/>
                  <a:gd name="connsiteY7" fmla="*/ 199948 h 1475520"/>
                  <a:gd name="connsiteX0" fmla="*/ 923166 w 1776612"/>
                  <a:gd name="connsiteY0" fmla="*/ 0 h 1475520"/>
                  <a:gd name="connsiteX1" fmla="*/ 1068229 w 1776612"/>
                  <a:gd name="connsiteY1" fmla="*/ 304800 h 1475520"/>
                  <a:gd name="connsiteX2" fmla="*/ 1070673 w 1776612"/>
                  <a:gd name="connsiteY2" fmla="*/ 595662 h 1475520"/>
                  <a:gd name="connsiteX3" fmla="*/ 1003786 w 1776612"/>
                  <a:gd name="connsiteY3" fmla="*/ 886414 h 1475520"/>
                  <a:gd name="connsiteX4" fmla="*/ 1689756 w 1776612"/>
                  <a:gd name="connsiteY4" fmla="*/ 1312571 h 1475520"/>
                  <a:gd name="connsiteX5" fmla="*/ 482648 w 1776612"/>
                  <a:gd name="connsiteY5" fmla="*/ 1475520 h 1475520"/>
                  <a:gd name="connsiteX6" fmla="*/ 512068 w 1776612"/>
                  <a:gd name="connsiteY6" fmla="*/ 601914 h 1475520"/>
                  <a:gd name="connsiteX7" fmla="*/ 71272 w 1776612"/>
                  <a:gd name="connsiteY7" fmla="*/ 199948 h 1475520"/>
                  <a:gd name="connsiteX0" fmla="*/ 923166 w 1776612"/>
                  <a:gd name="connsiteY0" fmla="*/ 0 h 1729395"/>
                  <a:gd name="connsiteX1" fmla="*/ 1068229 w 1776612"/>
                  <a:gd name="connsiteY1" fmla="*/ 304800 h 1729395"/>
                  <a:gd name="connsiteX2" fmla="*/ 1070673 w 1776612"/>
                  <a:gd name="connsiteY2" fmla="*/ 595662 h 1729395"/>
                  <a:gd name="connsiteX3" fmla="*/ 1003786 w 1776612"/>
                  <a:gd name="connsiteY3" fmla="*/ 886414 h 1729395"/>
                  <a:gd name="connsiteX4" fmla="*/ 1689756 w 1776612"/>
                  <a:gd name="connsiteY4" fmla="*/ 1312571 h 1729395"/>
                  <a:gd name="connsiteX5" fmla="*/ 482648 w 1776612"/>
                  <a:gd name="connsiteY5" fmla="*/ 1475520 h 1729395"/>
                  <a:gd name="connsiteX6" fmla="*/ 512068 w 1776612"/>
                  <a:gd name="connsiteY6" fmla="*/ 601914 h 1729395"/>
                  <a:gd name="connsiteX7" fmla="*/ 71272 w 1776612"/>
                  <a:gd name="connsiteY7" fmla="*/ 199948 h 1729395"/>
                  <a:gd name="connsiteX0" fmla="*/ 923166 w 1278133"/>
                  <a:gd name="connsiteY0" fmla="*/ 0 h 1729395"/>
                  <a:gd name="connsiteX1" fmla="*/ 1068229 w 1278133"/>
                  <a:gd name="connsiteY1" fmla="*/ 304800 h 1729395"/>
                  <a:gd name="connsiteX2" fmla="*/ 1070673 w 1278133"/>
                  <a:gd name="connsiteY2" fmla="*/ 595662 h 1729395"/>
                  <a:gd name="connsiteX3" fmla="*/ 1003786 w 1278133"/>
                  <a:gd name="connsiteY3" fmla="*/ 886414 h 1729395"/>
                  <a:gd name="connsiteX4" fmla="*/ 1191277 w 1278133"/>
                  <a:gd name="connsiteY4" fmla="*/ 1169671 h 1729395"/>
                  <a:gd name="connsiteX5" fmla="*/ 482648 w 1278133"/>
                  <a:gd name="connsiteY5" fmla="*/ 1475520 h 1729395"/>
                  <a:gd name="connsiteX6" fmla="*/ 512068 w 1278133"/>
                  <a:gd name="connsiteY6" fmla="*/ 601914 h 1729395"/>
                  <a:gd name="connsiteX7" fmla="*/ 71272 w 1278133"/>
                  <a:gd name="connsiteY7" fmla="*/ 199948 h 1729395"/>
                  <a:gd name="connsiteX0" fmla="*/ 923166 w 1191277"/>
                  <a:gd name="connsiteY0" fmla="*/ 0 h 1729395"/>
                  <a:gd name="connsiteX1" fmla="*/ 1068229 w 1191277"/>
                  <a:gd name="connsiteY1" fmla="*/ 304800 h 1729395"/>
                  <a:gd name="connsiteX2" fmla="*/ 1070673 w 1191277"/>
                  <a:gd name="connsiteY2" fmla="*/ 595662 h 1729395"/>
                  <a:gd name="connsiteX3" fmla="*/ 1003786 w 1191277"/>
                  <a:gd name="connsiteY3" fmla="*/ 886414 h 1729395"/>
                  <a:gd name="connsiteX4" fmla="*/ 1191277 w 1191277"/>
                  <a:gd name="connsiteY4" fmla="*/ 1169671 h 1729395"/>
                  <a:gd name="connsiteX5" fmla="*/ 482648 w 1191277"/>
                  <a:gd name="connsiteY5" fmla="*/ 1475520 h 1729395"/>
                  <a:gd name="connsiteX6" fmla="*/ 512068 w 1191277"/>
                  <a:gd name="connsiteY6" fmla="*/ 601914 h 1729395"/>
                  <a:gd name="connsiteX7" fmla="*/ 71272 w 1191277"/>
                  <a:gd name="connsiteY7" fmla="*/ 199948 h 1729395"/>
                  <a:gd name="connsiteX0" fmla="*/ 923166 w 1237475"/>
                  <a:gd name="connsiteY0" fmla="*/ 0 h 1729395"/>
                  <a:gd name="connsiteX1" fmla="*/ 1068229 w 1237475"/>
                  <a:gd name="connsiteY1" fmla="*/ 304800 h 1729395"/>
                  <a:gd name="connsiteX2" fmla="*/ 1070673 w 1237475"/>
                  <a:gd name="connsiteY2" fmla="*/ 595662 h 1729395"/>
                  <a:gd name="connsiteX3" fmla="*/ 1217374 w 1237475"/>
                  <a:gd name="connsiteY3" fmla="*/ 600638 h 1729395"/>
                  <a:gd name="connsiteX4" fmla="*/ 1191277 w 1237475"/>
                  <a:gd name="connsiteY4" fmla="*/ 1169671 h 1729395"/>
                  <a:gd name="connsiteX5" fmla="*/ 482648 w 1237475"/>
                  <a:gd name="connsiteY5" fmla="*/ 1475520 h 1729395"/>
                  <a:gd name="connsiteX6" fmla="*/ 512068 w 1237475"/>
                  <a:gd name="connsiteY6" fmla="*/ 601914 h 1729395"/>
                  <a:gd name="connsiteX7" fmla="*/ 71272 w 1237475"/>
                  <a:gd name="connsiteY7" fmla="*/ 199948 h 1729395"/>
                  <a:gd name="connsiteX0" fmla="*/ 923166 w 1289281"/>
                  <a:gd name="connsiteY0" fmla="*/ 0 h 1729395"/>
                  <a:gd name="connsiteX1" fmla="*/ 1068229 w 1289281"/>
                  <a:gd name="connsiteY1" fmla="*/ 304800 h 1729395"/>
                  <a:gd name="connsiteX2" fmla="*/ 1070673 w 1289281"/>
                  <a:gd name="connsiteY2" fmla="*/ 595662 h 1729395"/>
                  <a:gd name="connsiteX3" fmla="*/ 1191277 w 1289281"/>
                  <a:gd name="connsiteY3" fmla="*/ 1169671 h 1729395"/>
                  <a:gd name="connsiteX4" fmla="*/ 482648 w 1289281"/>
                  <a:gd name="connsiteY4" fmla="*/ 1475520 h 1729395"/>
                  <a:gd name="connsiteX5" fmla="*/ 512068 w 1289281"/>
                  <a:gd name="connsiteY5" fmla="*/ 601914 h 1729395"/>
                  <a:gd name="connsiteX6" fmla="*/ 71272 w 1289281"/>
                  <a:gd name="connsiteY6" fmla="*/ 199948 h 1729395"/>
                  <a:gd name="connsiteX0" fmla="*/ 923166 w 1360456"/>
                  <a:gd name="connsiteY0" fmla="*/ 0 h 1729395"/>
                  <a:gd name="connsiteX1" fmla="*/ 1068229 w 1360456"/>
                  <a:gd name="connsiteY1" fmla="*/ 304800 h 1729395"/>
                  <a:gd name="connsiteX2" fmla="*/ 1070673 w 1360456"/>
                  <a:gd name="connsiteY2" fmla="*/ 595662 h 1729395"/>
                  <a:gd name="connsiteX3" fmla="*/ 1262452 w 1360456"/>
                  <a:gd name="connsiteY3" fmla="*/ 1241085 h 1729395"/>
                  <a:gd name="connsiteX4" fmla="*/ 482648 w 1360456"/>
                  <a:gd name="connsiteY4" fmla="*/ 1475520 h 1729395"/>
                  <a:gd name="connsiteX5" fmla="*/ 512068 w 1360456"/>
                  <a:gd name="connsiteY5" fmla="*/ 601914 h 1729395"/>
                  <a:gd name="connsiteX6" fmla="*/ 71272 w 1360456"/>
                  <a:gd name="connsiteY6" fmla="*/ 199948 h 1729395"/>
                  <a:gd name="connsiteX0" fmla="*/ 923166 w 1168270"/>
                  <a:gd name="connsiteY0" fmla="*/ 0 h 1475520"/>
                  <a:gd name="connsiteX1" fmla="*/ 1068229 w 1168270"/>
                  <a:gd name="connsiteY1" fmla="*/ 304800 h 1475520"/>
                  <a:gd name="connsiteX2" fmla="*/ 1070673 w 1168270"/>
                  <a:gd name="connsiteY2" fmla="*/ 595662 h 1475520"/>
                  <a:gd name="connsiteX3" fmla="*/ 482648 w 1168270"/>
                  <a:gd name="connsiteY3" fmla="*/ 1475520 h 1475520"/>
                  <a:gd name="connsiteX4" fmla="*/ 512068 w 1168270"/>
                  <a:gd name="connsiteY4" fmla="*/ 601914 h 1475520"/>
                  <a:gd name="connsiteX5" fmla="*/ 71272 w 1168270"/>
                  <a:gd name="connsiteY5" fmla="*/ 199948 h 1475520"/>
                  <a:gd name="connsiteX0" fmla="*/ 923166 w 1428798"/>
                  <a:gd name="connsiteY0" fmla="*/ 0 h 1638542"/>
                  <a:gd name="connsiteX1" fmla="*/ 1068229 w 1428798"/>
                  <a:gd name="connsiteY1" fmla="*/ 304800 h 1638542"/>
                  <a:gd name="connsiteX2" fmla="*/ 1070673 w 1428798"/>
                  <a:gd name="connsiteY2" fmla="*/ 595662 h 1638542"/>
                  <a:gd name="connsiteX3" fmla="*/ 482648 w 1428798"/>
                  <a:gd name="connsiteY3" fmla="*/ 1475520 h 1638542"/>
                  <a:gd name="connsiteX4" fmla="*/ 512068 w 1428798"/>
                  <a:gd name="connsiteY4" fmla="*/ 601914 h 1638542"/>
                  <a:gd name="connsiteX5" fmla="*/ 71272 w 1428798"/>
                  <a:gd name="connsiteY5" fmla="*/ 199948 h 1638542"/>
                  <a:gd name="connsiteX0" fmla="*/ 862555 w 1058664"/>
                  <a:gd name="connsiteY0" fmla="*/ 0 h 1496212"/>
                  <a:gd name="connsiteX1" fmla="*/ 1007618 w 1058664"/>
                  <a:gd name="connsiteY1" fmla="*/ 304800 h 1496212"/>
                  <a:gd name="connsiteX2" fmla="*/ 1010062 w 1058664"/>
                  <a:gd name="connsiteY2" fmla="*/ 595662 h 1496212"/>
                  <a:gd name="connsiteX3" fmla="*/ 422037 w 1058664"/>
                  <a:gd name="connsiteY3" fmla="*/ 1475520 h 1496212"/>
                  <a:gd name="connsiteX4" fmla="*/ 451457 w 1058664"/>
                  <a:gd name="connsiteY4" fmla="*/ 601914 h 1496212"/>
                  <a:gd name="connsiteX5" fmla="*/ 0 w 1058664"/>
                  <a:gd name="connsiteY5" fmla="*/ 772116 h 1496212"/>
                  <a:gd name="connsiteX0" fmla="*/ 862555 w 1058664"/>
                  <a:gd name="connsiteY0" fmla="*/ 0 h 1496212"/>
                  <a:gd name="connsiteX1" fmla="*/ 1007618 w 1058664"/>
                  <a:gd name="connsiteY1" fmla="*/ 304800 h 1496212"/>
                  <a:gd name="connsiteX2" fmla="*/ 1010062 w 1058664"/>
                  <a:gd name="connsiteY2" fmla="*/ 595662 h 1496212"/>
                  <a:gd name="connsiteX3" fmla="*/ 422037 w 1058664"/>
                  <a:gd name="connsiteY3" fmla="*/ 1475520 h 1496212"/>
                  <a:gd name="connsiteX4" fmla="*/ 451457 w 1058664"/>
                  <a:gd name="connsiteY4" fmla="*/ 601914 h 1496212"/>
                  <a:gd name="connsiteX5" fmla="*/ 0 w 1058664"/>
                  <a:gd name="connsiteY5" fmla="*/ 772116 h 149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8664" h="1496212">
                    <a:moveTo>
                      <a:pt x="862555" y="0"/>
                    </a:moveTo>
                    <a:cubicBezTo>
                      <a:pt x="804346" y="76200"/>
                      <a:pt x="971567" y="104779"/>
                      <a:pt x="1007618" y="304800"/>
                    </a:cubicBezTo>
                    <a:cubicBezTo>
                      <a:pt x="1032202" y="356456"/>
                      <a:pt x="1107659" y="400542"/>
                      <a:pt x="1010062" y="595662"/>
                    </a:cubicBezTo>
                    <a:cubicBezTo>
                      <a:pt x="912465" y="790782"/>
                      <a:pt x="1368187" y="1638542"/>
                      <a:pt x="422037" y="1475520"/>
                    </a:cubicBezTo>
                    <a:cubicBezTo>
                      <a:pt x="-60611" y="1101987"/>
                      <a:pt x="589440" y="974496"/>
                      <a:pt x="451457" y="601914"/>
                    </a:cubicBezTo>
                    <a:cubicBezTo>
                      <a:pt x="359154" y="389319"/>
                      <a:pt x="56536" y="441159"/>
                      <a:pt x="0" y="772116"/>
                    </a:cubicBezTo>
                  </a:path>
                </a:pathLst>
              </a:custGeom>
              <a:ln w="19050">
                <a:solidFill>
                  <a:schemeClr val="tx1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Freeform 39"/>
              <p:cNvSpPr/>
              <p:nvPr/>
            </p:nvSpPr>
            <p:spPr>
              <a:xfrm rot="17100000">
                <a:off x="4730407" y="4655755"/>
                <a:ext cx="1046317" cy="1494936"/>
              </a:xfrm>
              <a:custGeom>
                <a:avLst/>
                <a:gdLst>
                  <a:gd name="connsiteX0" fmla="*/ 162983 w 162983"/>
                  <a:gd name="connsiteY0" fmla="*/ 0 h 914400"/>
                  <a:gd name="connsiteX1" fmla="*/ 23283 w 162983"/>
                  <a:gd name="connsiteY1" fmla="*/ 304800 h 914400"/>
                  <a:gd name="connsiteX2" fmla="*/ 23283 w 162983"/>
                  <a:gd name="connsiteY2" fmla="*/ 914400 h 914400"/>
                  <a:gd name="connsiteX0" fmla="*/ 175751 w 392053"/>
                  <a:gd name="connsiteY0" fmla="*/ 0 h 1200128"/>
                  <a:gd name="connsiteX1" fmla="*/ 36051 w 392053"/>
                  <a:gd name="connsiteY1" fmla="*/ 304800 h 1200128"/>
                  <a:gd name="connsiteX2" fmla="*/ 392054 w 392053"/>
                  <a:gd name="connsiteY2" fmla="*/ 1200128 h 1200128"/>
                  <a:gd name="connsiteX0" fmla="*/ 175751 w 392054"/>
                  <a:gd name="connsiteY0" fmla="*/ 0 h 1200128"/>
                  <a:gd name="connsiteX1" fmla="*/ 36051 w 392054"/>
                  <a:gd name="connsiteY1" fmla="*/ 304800 h 1200128"/>
                  <a:gd name="connsiteX2" fmla="*/ 327610 w 392054"/>
                  <a:gd name="connsiteY2" fmla="*/ 457810 h 1200128"/>
                  <a:gd name="connsiteX3" fmla="*/ 392054 w 392054"/>
                  <a:gd name="connsiteY3" fmla="*/ 1200128 h 1200128"/>
                  <a:gd name="connsiteX0" fmla="*/ 58209 w 274512"/>
                  <a:gd name="connsiteY0" fmla="*/ 0 h 1200128"/>
                  <a:gd name="connsiteX1" fmla="*/ 274511 w 274512"/>
                  <a:gd name="connsiteY1" fmla="*/ 304800 h 1200128"/>
                  <a:gd name="connsiteX2" fmla="*/ 210068 w 274512"/>
                  <a:gd name="connsiteY2" fmla="*/ 457810 h 1200128"/>
                  <a:gd name="connsiteX3" fmla="*/ 274512 w 274512"/>
                  <a:gd name="connsiteY3" fmla="*/ 1200128 h 1200128"/>
                  <a:gd name="connsiteX0" fmla="*/ 58209 w 274512"/>
                  <a:gd name="connsiteY0" fmla="*/ 0 h 1200128"/>
                  <a:gd name="connsiteX1" fmla="*/ 274511 w 274512"/>
                  <a:gd name="connsiteY1" fmla="*/ 304800 h 1200128"/>
                  <a:gd name="connsiteX2" fmla="*/ 138829 w 274512"/>
                  <a:gd name="connsiteY2" fmla="*/ 886414 h 1200128"/>
                  <a:gd name="connsiteX3" fmla="*/ 274512 w 274512"/>
                  <a:gd name="connsiteY3" fmla="*/ 1200128 h 1200128"/>
                  <a:gd name="connsiteX0" fmla="*/ 58209 w 274511"/>
                  <a:gd name="connsiteY0" fmla="*/ 0 h 1700170"/>
                  <a:gd name="connsiteX1" fmla="*/ 274511 w 274511"/>
                  <a:gd name="connsiteY1" fmla="*/ 304800 h 1700170"/>
                  <a:gd name="connsiteX2" fmla="*/ 138829 w 274511"/>
                  <a:gd name="connsiteY2" fmla="*/ 886414 h 1700170"/>
                  <a:gd name="connsiteX3" fmla="*/ 203273 w 274511"/>
                  <a:gd name="connsiteY3" fmla="*/ 1700170 h 1700170"/>
                  <a:gd name="connsiteX0" fmla="*/ 58209 w 532397"/>
                  <a:gd name="connsiteY0" fmla="*/ 0 h 1700170"/>
                  <a:gd name="connsiteX1" fmla="*/ 274511 w 532397"/>
                  <a:gd name="connsiteY1" fmla="*/ 304800 h 1700170"/>
                  <a:gd name="connsiteX2" fmla="*/ 138829 w 532397"/>
                  <a:gd name="connsiteY2" fmla="*/ 886414 h 1700170"/>
                  <a:gd name="connsiteX3" fmla="*/ 203273 w 532397"/>
                  <a:gd name="connsiteY3" fmla="*/ 1700170 h 1700170"/>
                  <a:gd name="connsiteX0" fmla="*/ 58209 w 532397"/>
                  <a:gd name="connsiteY0" fmla="*/ 0 h 1700170"/>
                  <a:gd name="connsiteX1" fmla="*/ 203272 w 532397"/>
                  <a:gd name="connsiteY1" fmla="*/ 304800 h 1700170"/>
                  <a:gd name="connsiteX2" fmla="*/ 138829 w 532397"/>
                  <a:gd name="connsiteY2" fmla="*/ 886414 h 1700170"/>
                  <a:gd name="connsiteX3" fmla="*/ 203273 w 532397"/>
                  <a:gd name="connsiteY3" fmla="*/ 1700170 h 1700170"/>
                  <a:gd name="connsiteX0" fmla="*/ 58209 w 532397"/>
                  <a:gd name="connsiteY0" fmla="*/ 0 h 1700170"/>
                  <a:gd name="connsiteX1" fmla="*/ 203272 w 532397"/>
                  <a:gd name="connsiteY1" fmla="*/ 304800 h 1700170"/>
                  <a:gd name="connsiteX2" fmla="*/ 205716 w 532397"/>
                  <a:gd name="connsiteY2" fmla="*/ 595662 h 1700170"/>
                  <a:gd name="connsiteX3" fmla="*/ 138829 w 532397"/>
                  <a:gd name="connsiteY3" fmla="*/ 886414 h 1700170"/>
                  <a:gd name="connsiteX4" fmla="*/ 203273 w 532397"/>
                  <a:gd name="connsiteY4" fmla="*/ 1700170 h 1700170"/>
                  <a:gd name="connsiteX0" fmla="*/ 58209 w 369951"/>
                  <a:gd name="connsiteY0" fmla="*/ 0 h 1700170"/>
                  <a:gd name="connsiteX1" fmla="*/ 203272 w 369951"/>
                  <a:gd name="connsiteY1" fmla="*/ 304800 h 1700170"/>
                  <a:gd name="connsiteX2" fmla="*/ 205716 w 369951"/>
                  <a:gd name="connsiteY2" fmla="*/ 595662 h 1700170"/>
                  <a:gd name="connsiteX3" fmla="*/ 138829 w 369951"/>
                  <a:gd name="connsiteY3" fmla="*/ 886414 h 1700170"/>
                  <a:gd name="connsiteX4" fmla="*/ 359210 w 369951"/>
                  <a:gd name="connsiteY4" fmla="*/ 1316318 h 1700170"/>
                  <a:gd name="connsiteX5" fmla="*/ 203273 w 369951"/>
                  <a:gd name="connsiteY5" fmla="*/ 1700170 h 1700170"/>
                  <a:gd name="connsiteX0" fmla="*/ 78197 w 404066"/>
                  <a:gd name="connsiteY0" fmla="*/ 0 h 1700170"/>
                  <a:gd name="connsiteX1" fmla="*/ 223260 w 404066"/>
                  <a:gd name="connsiteY1" fmla="*/ 304800 h 1700170"/>
                  <a:gd name="connsiteX2" fmla="*/ 225704 w 404066"/>
                  <a:gd name="connsiteY2" fmla="*/ 595662 h 1700170"/>
                  <a:gd name="connsiteX3" fmla="*/ 158817 w 404066"/>
                  <a:gd name="connsiteY3" fmla="*/ 886414 h 1700170"/>
                  <a:gd name="connsiteX4" fmla="*/ 379198 w 404066"/>
                  <a:gd name="connsiteY4" fmla="*/ 1316318 h 1700170"/>
                  <a:gd name="connsiteX5" fmla="*/ 9609 w 404066"/>
                  <a:gd name="connsiteY5" fmla="*/ 1700170 h 1700170"/>
                  <a:gd name="connsiteX0" fmla="*/ 68588 w 394457"/>
                  <a:gd name="connsiteY0" fmla="*/ 0 h 1700170"/>
                  <a:gd name="connsiteX1" fmla="*/ 213651 w 394457"/>
                  <a:gd name="connsiteY1" fmla="*/ 304800 h 1700170"/>
                  <a:gd name="connsiteX2" fmla="*/ 216095 w 394457"/>
                  <a:gd name="connsiteY2" fmla="*/ 595662 h 1700170"/>
                  <a:gd name="connsiteX3" fmla="*/ 149208 w 394457"/>
                  <a:gd name="connsiteY3" fmla="*/ 886414 h 1700170"/>
                  <a:gd name="connsiteX4" fmla="*/ 369589 w 394457"/>
                  <a:gd name="connsiteY4" fmla="*/ 1316318 h 1700170"/>
                  <a:gd name="connsiteX5" fmla="*/ 0 w 394457"/>
                  <a:gd name="connsiteY5" fmla="*/ 1700170 h 1700170"/>
                  <a:gd name="connsiteX0" fmla="*/ 684644 w 1113189"/>
                  <a:gd name="connsiteY0" fmla="*/ 0 h 1937240"/>
                  <a:gd name="connsiteX1" fmla="*/ 829707 w 1113189"/>
                  <a:gd name="connsiteY1" fmla="*/ 304800 h 1937240"/>
                  <a:gd name="connsiteX2" fmla="*/ 832151 w 1113189"/>
                  <a:gd name="connsiteY2" fmla="*/ 595662 h 1937240"/>
                  <a:gd name="connsiteX3" fmla="*/ 765264 w 1113189"/>
                  <a:gd name="connsiteY3" fmla="*/ 886414 h 1937240"/>
                  <a:gd name="connsiteX4" fmla="*/ 985645 w 1113189"/>
                  <a:gd name="connsiteY4" fmla="*/ 1316318 h 1937240"/>
                  <a:gd name="connsiteX5" fmla="*/ 0 w 1113189"/>
                  <a:gd name="connsiteY5" fmla="*/ 1937240 h 1937240"/>
                  <a:gd name="connsiteX0" fmla="*/ 684644 w 1021975"/>
                  <a:gd name="connsiteY0" fmla="*/ 0 h 2343936"/>
                  <a:gd name="connsiteX1" fmla="*/ 829707 w 1021975"/>
                  <a:gd name="connsiteY1" fmla="*/ 304800 h 2343936"/>
                  <a:gd name="connsiteX2" fmla="*/ 832151 w 1021975"/>
                  <a:gd name="connsiteY2" fmla="*/ 595662 h 2343936"/>
                  <a:gd name="connsiteX3" fmla="*/ 765264 w 1021975"/>
                  <a:gd name="connsiteY3" fmla="*/ 886414 h 2343936"/>
                  <a:gd name="connsiteX4" fmla="*/ 985645 w 1021975"/>
                  <a:gd name="connsiteY4" fmla="*/ 1316318 h 2343936"/>
                  <a:gd name="connsiteX5" fmla="*/ 547284 w 1021975"/>
                  <a:gd name="connsiteY5" fmla="*/ 2343936 h 2343936"/>
                  <a:gd name="connsiteX6" fmla="*/ 0 w 1021975"/>
                  <a:gd name="connsiteY6" fmla="*/ 1937240 h 2343936"/>
                  <a:gd name="connsiteX0" fmla="*/ 684644 w 854291"/>
                  <a:gd name="connsiteY0" fmla="*/ 0 h 2343936"/>
                  <a:gd name="connsiteX1" fmla="*/ 829707 w 854291"/>
                  <a:gd name="connsiteY1" fmla="*/ 304800 h 2343936"/>
                  <a:gd name="connsiteX2" fmla="*/ 832151 w 854291"/>
                  <a:gd name="connsiteY2" fmla="*/ 595662 h 2343936"/>
                  <a:gd name="connsiteX3" fmla="*/ 765264 w 854291"/>
                  <a:gd name="connsiteY3" fmla="*/ 886414 h 2343936"/>
                  <a:gd name="connsiteX4" fmla="*/ 646862 w 854291"/>
                  <a:gd name="connsiteY4" fmla="*/ 1750721 h 2343936"/>
                  <a:gd name="connsiteX5" fmla="*/ 547284 w 854291"/>
                  <a:gd name="connsiteY5" fmla="*/ 2343936 h 2343936"/>
                  <a:gd name="connsiteX6" fmla="*/ 0 w 854291"/>
                  <a:gd name="connsiteY6" fmla="*/ 1937240 h 2343936"/>
                  <a:gd name="connsiteX0" fmla="*/ 684644 w 862625"/>
                  <a:gd name="connsiteY0" fmla="*/ 0 h 2343936"/>
                  <a:gd name="connsiteX1" fmla="*/ 829707 w 862625"/>
                  <a:gd name="connsiteY1" fmla="*/ 304800 h 2343936"/>
                  <a:gd name="connsiteX2" fmla="*/ 832151 w 862625"/>
                  <a:gd name="connsiteY2" fmla="*/ 595662 h 2343936"/>
                  <a:gd name="connsiteX3" fmla="*/ 646862 w 862625"/>
                  <a:gd name="connsiteY3" fmla="*/ 1750721 h 2343936"/>
                  <a:gd name="connsiteX4" fmla="*/ 547284 w 862625"/>
                  <a:gd name="connsiteY4" fmla="*/ 2343936 h 2343936"/>
                  <a:gd name="connsiteX5" fmla="*/ 0 w 862625"/>
                  <a:gd name="connsiteY5" fmla="*/ 1937240 h 2343936"/>
                  <a:gd name="connsiteX0" fmla="*/ 684644 w 829707"/>
                  <a:gd name="connsiteY0" fmla="*/ 0 h 2343936"/>
                  <a:gd name="connsiteX1" fmla="*/ 829707 w 829707"/>
                  <a:gd name="connsiteY1" fmla="*/ 304800 h 2343936"/>
                  <a:gd name="connsiteX2" fmla="*/ 646862 w 829707"/>
                  <a:gd name="connsiteY2" fmla="*/ 1750721 h 2343936"/>
                  <a:gd name="connsiteX3" fmla="*/ 547284 w 829707"/>
                  <a:gd name="connsiteY3" fmla="*/ 2343936 h 2343936"/>
                  <a:gd name="connsiteX4" fmla="*/ 0 w 829707"/>
                  <a:gd name="connsiteY4" fmla="*/ 1937240 h 2343936"/>
                  <a:gd name="connsiteX0" fmla="*/ 684644 w 711558"/>
                  <a:gd name="connsiteY0" fmla="*/ 0 h 2343936"/>
                  <a:gd name="connsiteX1" fmla="*/ 709614 w 711558"/>
                  <a:gd name="connsiteY1" fmla="*/ 1384394 h 2343936"/>
                  <a:gd name="connsiteX2" fmla="*/ 646862 w 711558"/>
                  <a:gd name="connsiteY2" fmla="*/ 1750721 h 2343936"/>
                  <a:gd name="connsiteX3" fmla="*/ 547284 w 711558"/>
                  <a:gd name="connsiteY3" fmla="*/ 2343936 h 2343936"/>
                  <a:gd name="connsiteX4" fmla="*/ 0 w 711558"/>
                  <a:gd name="connsiteY4" fmla="*/ 1937240 h 2343936"/>
                  <a:gd name="connsiteX0" fmla="*/ 684644 w 852473"/>
                  <a:gd name="connsiteY0" fmla="*/ 0 h 2343936"/>
                  <a:gd name="connsiteX1" fmla="*/ 848311 w 852473"/>
                  <a:gd name="connsiteY1" fmla="*/ 926403 h 2343936"/>
                  <a:gd name="connsiteX2" fmla="*/ 709614 w 852473"/>
                  <a:gd name="connsiteY2" fmla="*/ 1384394 h 2343936"/>
                  <a:gd name="connsiteX3" fmla="*/ 646862 w 852473"/>
                  <a:gd name="connsiteY3" fmla="*/ 1750721 h 2343936"/>
                  <a:gd name="connsiteX4" fmla="*/ 547284 w 852473"/>
                  <a:gd name="connsiteY4" fmla="*/ 2343936 h 2343936"/>
                  <a:gd name="connsiteX5" fmla="*/ 0 w 852473"/>
                  <a:gd name="connsiteY5" fmla="*/ 1937240 h 2343936"/>
                  <a:gd name="connsiteX0" fmla="*/ 684644 w 715911"/>
                  <a:gd name="connsiteY0" fmla="*/ 0 h 2343936"/>
                  <a:gd name="connsiteX1" fmla="*/ 709614 w 715911"/>
                  <a:gd name="connsiteY1" fmla="*/ 1384394 h 2343936"/>
                  <a:gd name="connsiteX2" fmla="*/ 646862 w 715911"/>
                  <a:gd name="connsiteY2" fmla="*/ 1750721 h 2343936"/>
                  <a:gd name="connsiteX3" fmla="*/ 547284 w 715911"/>
                  <a:gd name="connsiteY3" fmla="*/ 2343936 h 2343936"/>
                  <a:gd name="connsiteX4" fmla="*/ 0 w 715911"/>
                  <a:gd name="connsiteY4" fmla="*/ 1937240 h 2343936"/>
                  <a:gd name="connsiteX0" fmla="*/ 684644 w 871881"/>
                  <a:gd name="connsiteY0" fmla="*/ 0 h 2343936"/>
                  <a:gd name="connsiteX1" fmla="*/ 867719 w 871881"/>
                  <a:gd name="connsiteY1" fmla="*/ 1003004 h 2343936"/>
                  <a:gd name="connsiteX2" fmla="*/ 709614 w 871881"/>
                  <a:gd name="connsiteY2" fmla="*/ 1384394 h 2343936"/>
                  <a:gd name="connsiteX3" fmla="*/ 646862 w 871881"/>
                  <a:gd name="connsiteY3" fmla="*/ 1750721 h 2343936"/>
                  <a:gd name="connsiteX4" fmla="*/ 547284 w 871881"/>
                  <a:gd name="connsiteY4" fmla="*/ 2343936 h 2343936"/>
                  <a:gd name="connsiteX5" fmla="*/ 0 w 871881"/>
                  <a:gd name="connsiteY5" fmla="*/ 1937240 h 2343936"/>
                  <a:gd name="connsiteX0" fmla="*/ 684644 w 715911"/>
                  <a:gd name="connsiteY0" fmla="*/ 0 h 2343936"/>
                  <a:gd name="connsiteX1" fmla="*/ 709614 w 715911"/>
                  <a:gd name="connsiteY1" fmla="*/ 1384394 h 2343936"/>
                  <a:gd name="connsiteX2" fmla="*/ 646862 w 715911"/>
                  <a:gd name="connsiteY2" fmla="*/ 1750721 h 2343936"/>
                  <a:gd name="connsiteX3" fmla="*/ 547284 w 715911"/>
                  <a:gd name="connsiteY3" fmla="*/ 2343936 h 2343936"/>
                  <a:gd name="connsiteX4" fmla="*/ 0 w 715911"/>
                  <a:gd name="connsiteY4" fmla="*/ 1937240 h 2343936"/>
                  <a:gd name="connsiteX0" fmla="*/ 876907 w 882109"/>
                  <a:gd name="connsiteY0" fmla="*/ 0 h 1577667"/>
                  <a:gd name="connsiteX1" fmla="*/ 709614 w 882109"/>
                  <a:gd name="connsiteY1" fmla="*/ 618125 h 1577667"/>
                  <a:gd name="connsiteX2" fmla="*/ 646862 w 882109"/>
                  <a:gd name="connsiteY2" fmla="*/ 984452 h 1577667"/>
                  <a:gd name="connsiteX3" fmla="*/ 547284 w 882109"/>
                  <a:gd name="connsiteY3" fmla="*/ 1577667 h 1577667"/>
                  <a:gd name="connsiteX4" fmla="*/ 0 w 882109"/>
                  <a:gd name="connsiteY4" fmla="*/ 1170971 h 1577667"/>
                  <a:gd name="connsiteX0" fmla="*/ 876907 w 882109"/>
                  <a:gd name="connsiteY0" fmla="*/ 0 h 1577667"/>
                  <a:gd name="connsiteX1" fmla="*/ 709614 w 882109"/>
                  <a:gd name="connsiteY1" fmla="*/ 618125 h 1577667"/>
                  <a:gd name="connsiteX2" fmla="*/ 748564 w 882109"/>
                  <a:gd name="connsiteY2" fmla="*/ 699624 h 1577667"/>
                  <a:gd name="connsiteX3" fmla="*/ 646862 w 882109"/>
                  <a:gd name="connsiteY3" fmla="*/ 984452 h 1577667"/>
                  <a:gd name="connsiteX4" fmla="*/ 547284 w 882109"/>
                  <a:gd name="connsiteY4" fmla="*/ 1577667 h 1577667"/>
                  <a:gd name="connsiteX5" fmla="*/ 0 w 882109"/>
                  <a:gd name="connsiteY5" fmla="*/ 1170971 h 1577667"/>
                  <a:gd name="connsiteX0" fmla="*/ 876907 w 876907"/>
                  <a:gd name="connsiteY0" fmla="*/ 0 h 1577667"/>
                  <a:gd name="connsiteX1" fmla="*/ 748564 w 876907"/>
                  <a:gd name="connsiteY1" fmla="*/ 699624 h 1577667"/>
                  <a:gd name="connsiteX2" fmla="*/ 646862 w 876907"/>
                  <a:gd name="connsiteY2" fmla="*/ 984452 h 1577667"/>
                  <a:gd name="connsiteX3" fmla="*/ 547284 w 876907"/>
                  <a:gd name="connsiteY3" fmla="*/ 1577667 h 1577667"/>
                  <a:gd name="connsiteX4" fmla="*/ 0 w 876907"/>
                  <a:gd name="connsiteY4" fmla="*/ 1170971 h 1577667"/>
                  <a:gd name="connsiteX0" fmla="*/ 876907 w 876907"/>
                  <a:gd name="connsiteY0" fmla="*/ 0 h 1577667"/>
                  <a:gd name="connsiteX1" fmla="*/ 777136 w 876907"/>
                  <a:gd name="connsiteY1" fmla="*/ 713334 h 1577667"/>
                  <a:gd name="connsiteX2" fmla="*/ 646862 w 876907"/>
                  <a:gd name="connsiteY2" fmla="*/ 984452 h 1577667"/>
                  <a:gd name="connsiteX3" fmla="*/ 547284 w 876907"/>
                  <a:gd name="connsiteY3" fmla="*/ 1577667 h 1577667"/>
                  <a:gd name="connsiteX4" fmla="*/ 0 w 876907"/>
                  <a:gd name="connsiteY4" fmla="*/ 1170971 h 1577667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646862 w 876907"/>
                  <a:gd name="connsiteY2" fmla="*/ 984452 h 1659096"/>
                  <a:gd name="connsiteX3" fmla="*/ 547284 w 876907"/>
                  <a:gd name="connsiteY3" fmla="*/ 1577667 h 1659096"/>
                  <a:gd name="connsiteX4" fmla="*/ 301623 w 876907"/>
                  <a:gd name="connsiteY4" fmla="*/ 1659096 h 1659096"/>
                  <a:gd name="connsiteX5" fmla="*/ 0 w 876907"/>
                  <a:gd name="connsiteY5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646862 w 876907"/>
                  <a:gd name="connsiteY2" fmla="*/ 984452 h 1659096"/>
                  <a:gd name="connsiteX3" fmla="*/ 547284 w 876907"/>
                  <a:gd name="connsiteY3" fmla="*/ 1577667 h 1659096"/>
                  <a:gd name="connsiteX4" fmla="*/ 301623 w 876907"/>
                  <a:gd name="connsiteY4" fmla="*/ 1659096 h 1659096"/>
                  <a:gd name="connsiteX5" fmla="*/ 0 w 876907"/>
                  <a:gd name="connsiteY5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646862 w 876907"/>
                  <a:gd name="connsiteY2" fmla="*/ 984452 h 1659096"/>
                  <a:gd name="connsiteX3" fmla="*/ 301623 w 876907"/>
                  <a:gd name="connsiteY3" fmla="*/ 1659096 h 1659096"/>
                  <a:gd name="connsiteX4" fmla="*/ 0 w 876907"/>
                  <a:gd name="connsiteY4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646862 w 876907"/>
                  <a:gd name="connsiteY2" fmla="*/ 984452 h 1659096"/>
                  <a:gd name="connsiteX3" fmla="*/ 301623 w 876907"/>
                  <a:gd name="connsiteY3" fmla="*/ 1659096 h 1659096"/>
                  <a:gd name="connsiteX4" fmla="*/ 0 w 876907"/>
                  <a:gd name="connsiteY4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301623 w 876907"/>
                  <a:gd name="connsiteY2" fmla="*/ 1659096 h 1659096"/>
                  <a:gd name="connsiteX3" fmla="*/ 0 w 876907"/>
                  <a:gd name="connsiteY3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301623 w 876907"/>
                  <a:gd name="connsiteY2" fmla="*/ 1659096 h 1659096"/>
                  <a:gd name="connsiteX3" fmla="*/ 0 w 876907"/>
                  <a:gd name="connsiteY3" fmla="*/ 1170971 h 1659096"/>
                  <a:gd name="connsiteX0" fmla="*/ 876907 w 1057927"/>
                  <a:gd name="connsiteY0" fmla="*/ 0 h 1659096"/>
                  <a:gd name="connsiteX1" fmla="*/ 777136 w 1057927"/>
                  <a:gd name="connsiteY1" fmla="*/ 713334 h 1659096"/>
                  <a:gd name="connsiteX2" fmla="*/ 301623 w 1057927"/>
                  <a:gd name="connsiteY2" fmla="*/ 1659096 h 1659096"/>
                  <a:gd name="connsiteX3" fmla="*/ 0 w 1057927"/>
                  <a:gd name="connsiteY3" fmla="*/ 1170971 h 1659096"/>
                  <a:gd name="connsiteX0" fmla="*/ 876907 w 1057927"/>
                  <a:gd name="connsiteY0" fmla="*/ 0 h 1659096"/>
                  <a:gd name="connsiteX1" fmla="*/ 777136 w 1057927"/>
                  <a:gd name="connsiteY1" fmla="*/ 713334 h 1659096"/>
                  <a:gd name="connsiteX2" fmla="*/ 301623 w 1057927"/>
                  <a:gd name="connsiteY2" fmla="*/ 1659096 h 1659096"/>
                  <a:gd name="connsiteX3" fmla="*/ 0 w 1057927"/>
                  <a:gd name="connsiteY3" fmla="*/ 1170971 h 1659096"/>
                  <a:gd name="connsiteX0" fmla="*/ 876907 w 1077046"/>
                  <a:gd name="connsiteY0" fmla="*/ 0 h 1623924"/>
                  <a:gd name="connsiteX1" fmla="*/ 777136 w 1077046"/>
                  <a:gd name="connsiteY1" fmla="*/ 713334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0893 w 1077046"/>
                  <a:gd name="connsiteY1" fmla="*/ 1252453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0893 w 1077046"/>
                  <a:gd name="connsiteY1" fmla="*/ 1252453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0893 w 1077046"/>
                  <a:gd name="connsiteY1" fmla="*/ 1252453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9485 w 1077046"/>
                  <a:gd name="connsiteY1" fmla="*/ 995552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9485 w 1077046"/>
                  <a:gd name="connsiteY1" fmla="*/ 995552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1042736 w 1242875"/>
                  <a:gd name="connsiteY0" fmla="*/ 0 h 1623924"/>
                  <a:gd name="connsiteX1" fmla="*/ 1025314 w 1242875"/>
                  <a:gd name="connsiteY1" fmla="*/ 995552 h 1623924"/>
                  <a:gd name="connsiteX2" fmla="*/ 486571 w 1242875"/>
                  <a:gd name="connsiteY2" fmla="*/ 1623924 h 1623924"/>
                  <a:gd name="connsiteX3" fmla="*/ 0 w 1242875"/>
                  <a:gd name="connsiteY3" fmla="*/ 813041 h 1623924"/>
                  <a:gd name="connsiteX0" fmla="*/ 1042736 w 1175362"/>
                  <a:gd name="connsiteY0" fmla="*/ 0 h 1484350"/>
                  <a:gd name="connsiteX1" fmla="*/ 1025314 w 1175362"/>
                  <a:gd name="connsiteY1" fmla="*/ 995552 h 1484350"/>
                  <a:gd name="connsiteX2" fmla="*/ 419058 w 1175362"/>
                  <a:gd name="connsiteY2" fmla="*/ 1484350 h 1484350"/>
                  <a:gd name="connsiteX3" fmla="*/ 0 w 1175362"/>
                  <a:gd name="connsiteY3" fmla="*/ 813041 h 1484350"/>
                  <a:gd name="connsiteX0" fmla="*/ 1042736 w 1113354"/>
                  <a:gd name="connsiteY0" fmla="*/ 0 h 1650874"/>
                  <a:gd name="connsiteX1" fmla="*/ 1025314 w 1113354"/>
                  <a:gd name="connsiteY1" fmla="*/ 995552 h 1650874"/>
                  <a:gd name="connsiteX2" fmla="*/ 419058 w 1113354"/>
                  <a:gd name="connsiteY2" fmla="*/ 1484350 h 1650874"/>
                  <a:gd name="connsiteX3" fmla="*/ 0 w 1113354"/>
                  <a:gd name="connsiteY3" fmla="*/ 813041 h 1650874"/>
                  <a:gd name="connsiteX0" fmla="*/ 792483 w 1042931"/>
                  <a:gd name="connsiteY0" fmla="*/ 0 h 1494936"/>
                  <a:gd name="connsiteX1" fmla="*/ 1025314 w 1042931"/>
                  <a:gd name="connsiteY1" fmla="*/ 961495 h 1494936"/>
                  <a:gd name="connsiteX2" fmla="*/ 419058 w 1042931"/>
                  <a:gd name="connsiteY2" fmla="*/ 1450293 h 1494936"/>
                  <a:gd name="connsiteX3" fmla="*/ 0 w 1042931"/>
                  <a:gd name="connsiteY3" fmla="*/ 778984 h 1494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2931" h="1494936">
                    <a:moveTo>
                      <a:pt x="792483" y="0"/>
                    </a:moveTo>
                    <a:cubicBezTo>
                      <a:pt x="765745" y="145755"/>
                      <a:pt x="680071" y="291131"/>
                      <a:pt x="1025314" y="961495"/>
                    </a:cubicBezTo>
                    <a:cubicBezTo>
                      <a:pt x="1113354" y="1287172"/>
                      <a:pt x="865244" y="1616817"/>
                      <a:pt x="419058" y="1450293"/>
                    </a:cubicBezTo>
                    <a:cubicBezTo>
                      <a:pt x="141327" y="1274396"/>
                      <a:pt x="100541" y="941692"/>
                      <a:pt x="0" y="778984"/>
                    </a:cubicBezTo>
                  </a:path>
                </a:pathLst>
              </a:custGeom>
              <a:ln w="19050">
                <a:solidFill>
                  <a:schemeClr val="tx1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Freeform 59"/>
              <p:cNvSpPr/>
              <p:nvPr/>
            </p:nvSpPr>
            <p:spPr>
              <a:xfrm flipH="1">
                <a:off x="5124035" y="3039404"/>
                <a:ext cx="1136158" cy="399445"/>
              </a:xfrm>
              <a:custGeom>
                <a:avLst/>
                <a:gdLst>
                  <a:gd name="connsiteX0" fmla="*/ 1371600 w 1371600"/>
                  <a:gd name="connsiteY0" fmla="*/ 12700 h 808567"/>
                  <a:gd name="connsiteX1" fmla="*/ 1206500 w 1371600"/>
                  <a:gd name="connsiteY1" fmla="*/ 546100 h 808567"/>
                  <a:gd name="connsiteX2" fmla="*/ 1028700 w 1371600"/>
                  <a:gd name="connsiteY2" fmla="*/ 762000 h 808567"/>
                  <a:gd name="connsiteX3" fmla="*/ 635000 w 1371600"/>
                  <a:gd name="connsiteY3" fmla="*/ 711200 h 808567"/>
                  <a:gd name="connsiteX4" fmla="*/ 533400 w 1371600"/>
                  <a:gd name="connsiteY4" fmla="*/ 177800 h 808567"/>
                  <a:gd name="connsiteX5" fmla="*/ 0 w 1371600"/>
                  <a:gd name="connsiteY5" fmla="*/ 0 h 808567"/>
                  <a:gd name="connsiteX0" fmla="*/ 1371600 w 1371600"/>
                  <a:gd name="connsiteY0" fmla="*/ 12700 h 728778"/>
                  <a:gd name="connsiteX1" fmla="*/ 1206500 w 1371600"/>
                  <a:gd name="connsiteY1" fmla="*/ 546100 h 728778"/>
                  <a:gd name="connsiteX2" fmla="*/ 635000 w 1371600"/>
                  <a:gd name="connsiteY2" fmla="*/ 711200 h 728778"/>
                  <a:gd name="connsiteX3" fmla="*/ 533400 w 1371600"/>
                  <a:gd name="connsiteY3" fmla="*/ 177800 h 728778"/>
                  <a:gd name="connsiteX4" fmla="*/ 0 w 1371600"/>
                  <a:gd name="connsiteY4" fmla="*/ 0 h 728778"/>
                  <a:gd name="connsiteX0" fmla="*/ 1371600 w 1371600"/>
                  <a:gd name="connsiteY0" fmla="*/ 12700 h 712335"/>
                  <a:gd name="connsiteX1" fmla="*/ 1240724 w 1371600"/>
                  <a:gd name="connsiteY1" fmla="*/ 310404 h 712335"/>
                  <a:gd name="connsiteX2" fmla="*/ 635000 w 1371600"/>
                  <a:gd name="connsiteY2" fmla="*/ 711200 h 712335"/>
                  <a:gd name="connsiteX3" fmla="*/ 533400 w 1371600"/>
                  <a:gd name="connsiteY3" fmla="*/ 177800 h 712335"/>
                  <a:gd name="connsiteX4" fmla="*/ 0 w 1371600"/>
                  <a:gd name="connsiteY4" fmla="*/ 0 h 712335"/>
                  <a:gd name="connsiteX0" fmla="*/ 1371600 w 1371600"/>
                  <a:gd name="connsiteY0" fmla="*/ 12700 h 452774"/>
                  <a:gd name="connsiteX1" fmla="*/ 1240724 w 1371600"/>
                  <a:gd name="connsiteY1" fmla="*/ 310404 h 452774"/>
                  <a:gd name="connsiteX2" fmla="*/ 714854 w 1371600"/>
                  <a:gd name="connsiteY2" fmla="*/ 449316 h 452774"/>
                  <a:gd name="connsiteX3" fmla="*/ 533400 w 1371600"/>
                  <a:gd name="connsiteY3" fmla="*/ 177800 h 452774"/>
                  <a:gd name="connsiteX4" fmla="*/ 0 w 1371600"/>
                  <a:gd name="connsiteY4" fmla="*/ 0 h 452774"/>
                  <a:gd name="connsiteX0" fmla="*/ 1371600 w 1371600"/>
                  <a:gd name="connsiteY0" fmla="*/ 12700 h 449380"/>
                  <a:gd name="connsiteX1" fmla="*/ 1240724 w 1371600"/>
                  <a:gd name="connsiteY1" fmla="*/ 310404 h 449380"/>
                  <a:gd name="connsiteX2" fmla="*/ 714854 w 1371600"/>
                  <a:gd name="connsiteY2" fmla="*/ 449316 h 449380"/>
                  <a:gd name="connsiteX3" fmla="*/ 476363 w 1371600"/>
                  <a:gd name="connsiteY3" fmla="*/ 295648 h 449380"/>
                  <a:gd name="connsiteX4" fmla="*/ 0 w 1371600"/>
                  <a:gd name="connsiteY4" fmla="*/ 0 h 449380"/>
                  <a:gd name="connsiteX0" fmla="*/ 1114929 w 1114929"/>
                  <a:gd name="connsiteY0" fmla="*/ 0 h 436680"/>
                  <a:gd name="connsiteX1" fmla="*/ 984053 w 1114929"/>
                  <a:gd name="connsiteY1" fmla="*/ 297704 h 436680"/>
                  <a:gd name="connsiteX2" fmla="*/ 458183 w 1114929"/>
                  <a:gd name="connsiteY2" fmla="*/ 436616 h 436680"/>
                  <a:gd name="connsiteX3" fmla="*/ 219692 w 1114929"/>
                  <a:gd name="connsiteY3" fmla="*/ 282948 h 436680"/>
                  <a:gd name="connsiteX4" fmla="*/ 0 w 1114929"/>
                  <a:gd name="connsiteY4" fmla="*/ 20036 h 436680"/>
                  <a:gd name="connsiteX0" fmla="*/ 1114929 w 1114929"/>
                  <a:gd name="connsiteY0" fmla="*/ 0 h 436680"/>
                  <a:gd name="connsiteX1" fmla="*/ 984053 w 1114929"/>
                  <a:gd name="connsiteY1" fmla="*/ 297704 h 436680"/>
                  <a:gd name="connsiteX2" fmla="*/ 458183 w 1114929"/>
                  <a:gd name="connsiteY2" fmla="*/ 436616 h 436680"/>
                  <a:gd name="connsiteX3" fmla="*/ 219692 w 1114929"/>
                  <a:gd name="connsiteY3" fmla="*/ 282948 h 436680"/>
                  <a:gd name="connsiteX4" fmla="*/ 0 w 1114929"/>
                  <a:gd name="connsiteY4" fmla="*/ 20036 h 436680"/>
                  <a:gd name="connsiteX0" fmla="*/ 1211894 w 1211894"/>
                  <a:gd name="connsiteY0" fmla="*/ 0 h 489066"/>
                  <a:gd name="connsiteX1" fmla="*/ 984053 w 1211894"/>
                  <a:gd name="connsiteY1" fmla="*/ 350081 h 489066"/>
                  <a:gd name="connsiteX2" fmla="*/ 458183 w 1211894"/>
                  <a:gd name="connsiteY2" fmla="*/ 488993 h 489066"/>
                  <a:gd name="connsiteX3" fmla="*/ 219692 w 1211894"/>
                  <a:gd name="connsiteY3" fmla="*/ 335325 h 489066"/>
                  <a:gd name="connsiteX4" fmla="*/ 0 w 1211894"/>
                  <a:gd name="connsiteY4" fmla="*/ 72413 h 489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1894" h="489066">
                    <a:moveTo>
                      <a:pt x="1211894" y="0"/>
                    </a:moveTo>
                    <a:cubicBezTo>
                      <a:pt x="1157919" y="204258"/>
                      <a:pt x="1109671" y="268582"/>
                      <a:pt x="984053" y="350081"/>
                    </a:cubicBezTo>
                    <a:cubicBezTo>
                      <a:pt x="858435" y="431580"/>
                      <a:pt x="585576" y="491452"/>
                      <a:pt x="458183" y="488993"/>
                    </a:cubicBezTo>
                    <a:cubicBezTo>
                      <a:pt x="330790" y="486534"/>
                      <a:pt x="325525" y="453858"/>
                      <a:pt x="219692" y="335325"/>
                    </a:cubicBezTo>
                    <a:cubicBezTo>
                      <a:pt x="113859" y="216792"/>
                      <a:pt x="122522" y="246082"/>
                      <a:pt x="0" y="72413"/>
                    </a:cubicBezTo>
                  </a:path>
                </a:pathLst>
              </a:custGeom>
              <a:ln w="19050">
                <a:solidFill>
                  <a:schemeClr val="tx1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4" name="กลุ่ม 12"/>
            <p:cNvGrpSpPr/>
            <p:nvPr/>
          </p:nvGrpSpPr>
          <p:grpSpPr>
            <a:xfrm>
              <a:off x="3168352" y="1201011"/>
              <a:ext cx="2796121" cy="3221967"/>
              <a:chOff x="3320918" y="2706978"/>
              <a:chExt cx="2796121" cy="3221967"/>
            </a:xfrm>
          </p:grpSpPr>
          <p:pic>
            <p:nvPicPr>
              <p:cNvPr id="15" name="Picture 51" descr="Case 02-A-reshape klet and wall-plan 150 cm.gif"/>
              <p:cNvPicPr>
                <a:picLocks noChangeAspect="1"/>
              </p:cNvPicPr>
              <p:nvPr/>
            </p:nvPicPr>
            <p:blipFill>
              <a:blip r:embed="rId6"/>
              <a:srcRect l="28906" t="6597" r="32812" b="18804"/>
              <a:stretch>
                <a:fillRect/>
              </a:stretch>
            </p:blipFill>
            <p:spPr>
              <a:xfrm>
                <a:off x="3320918" y="2706978"/>
                <a:ext cx="2796121" cy="3138462"/>
              </a:xfrm>
              <a:prstGeom prst="rect">
                <a:avLst/>
              </a:prstGeom>
            </p:spPr>
          </p:pic>
          <p:sp>
            <p:nvSpPr>
              <p:cNvPr id="16" name="Freeform 39"/>
              <p:cNvSpPr/>
              <p:nvPr/>
            </p:nvSpPr>
            <p:spPr>
              <a:xfrm rot="17100000">
                <a:off x="4220154" y="4295998"/>
                <a:ext cx="2243582" cy="1022312"/>
              </a:xfrm>
              <a:custGeom>
                <a:avLst/>
                <a:gdLst>
                  <a:gd name="connsiteX0" fmla="*/ 162983 w 162983"/>
                  <a:gd name="connsiteY0" fmla="*/ 0 h 914400"/>
                  <a:gd name="connsiteX1" fmla="*/ 23283 w 162983"/>
                  <a:gd name="connsiteY1" fmla="*/ 304800 h 914400"/>
                  <a:gd name="connsiteX2" fmla="*/ 23283 w 162983"/>
                  <a:gd name="connsiteY2" fmla="*/ 914400 h 914400"/>
                  <a:gd name="connsiteX0" fmla="*/ 175751 w 392053"/>
                  <a:gd name="connsiteY0" fmla="*/ 0 h 1200128"/>
                  <a:gd name="connsiteX1" fmla="*/ 36051 w 392053"/>
                  <a:gd name="connsiteY1" fmla="*/ 304800 h 1200128"/>
                  <a:gd name="connsiteX2" fmla="*/ 392054 w 392053"/>
                  <a:gd name="connsiteY2" fmla="*/ 1200128 h 1200128"/>
                  <a:gd name="connsiteX0" fmla="*/ 175751 w 392054"/>
                  <a:gd name="connsiteY0" fmla="*/ 0 h 1200128"/>
                  <a:gd name="connsiteX1" fmla="*/ 36051 w 392054"/>
                  <a:gd name="connsiteY1" fmla="*/ 304800 h 1200128"/>
                  <a:gd name="connsiteX2" fmla="*/ 327610 w 392054"/>
                  <a:gd name="connsiteY2" fmla="*/ 457810 h 1200128"/>
                  <a:gd name="connsiteX3" fmla="*/ 392054 w 392054"/>
                  <a:gd name="connsiteY3" fmla="*/ 1200128 h 1200128"/>
                  <a:gd name="connsiteX0" fmla="*/ 58209 w 274512"/>
                  <a:gd name="connsiteY0" fmla="*/ 0 h 1200128"/>
                  <a:gd name="connsiteX1" fmla="*/ 274511 w 274512"/>
                  <a:gd name="connsiteY1" fmla="*/ 304800 h 1200128"/>
                  <a:gd name="connsiteX2" fmla="*/ 210068 w 274512"/>
                  <a:gd name="connsiteY2" fmla="*/ 457810 h 1200128"/>
                  <a:gd name="connsiteX3" fmla="*/ 274512 w 274512"/>
                  <a:gd name="connsiteY3" fmla="*/ 1200128 h 1200128"/>
                  <a:gd name="connsiteX0" fmla="*/ 58209 w 274512"/>
                  <a:gd name="connsiteY0" fmla="*/ 0 h 1200128"/>
                  <a:gd name="connsiteX1" fmla="*/ 274511 w 274512"/>
                  <a:gd name="connsiteY1" fmla="*/ 304800 h 1200128"/>
                  <a:gd name="connsiteX2" fmla="*/ 138829 w 274512"/>
                  <a:gd name="connsiteY2" fmla="*/ 886414 h 1200128"/>
                  <a:gd name="connsiteX3" fmla="*/ 274512 w 274512"/>
                  <a:gd name="connsiteY3" fmla="*/ 1200128 h 1200128"/>
                  <a:gd name="connsiteX0" fmla="*/ 58209 w 274511"/>
                  <a:gd name="connsiteY0" fmla="*/ 0 h 1700170"/>
                  <a:gd name="connsiteX1" fmla="*/ 274511 w 274511"/>
                  <a:gd name="connsiteY1" fmla="*/ 304800 h 1700170"/>
                  <a:gd name="connsiteX2" fmla="*/ 138829 w 274511"/>
                  <a:gd name="connsiteY2" fmla="*/ 886414 h 1700170"/>
                  <a:gd name="connsiteX3" fmla="*/ 203273 w 274511"/>
                  <a:gd name="connsiteY3" fmla="*/ 1700170 h 1700170"/>
                  <a:gd name="connsiteX0" fmla="*/ 58209 w 532397"/>
                  <a:gd name="connsiteY0" fmla="*/ 0 h 1700170"/>
                  <a:gd name="connsiteX1" fmla="*/ 274511 w 532397"/>
                  <a:gd name="connsiteY1" fmla="*/ 304800 h 1700170"/>
                  <a:gd name="connsiteX2" fmla="*/ 138829 w 532397"/>
                  <a:gd name="connsiteY2" fmla="*/ 886414 h 1700170"/>
                  <a:gd name="connsiteX3" fmla="*/ 203273 w 532397"/>
                  <a:gd name="connsiteY3" fmla="*/ 1700170 h 1700170"/>
                  <a:gd name="connsiteX0" fmla="*/ 58209 w 532397"/>
                  <a:gd name="connsiteY0" fmla="*/ 0 h 1700170"/>
                  <a:gd name="connsiteX1" fmla="*/ 203272 w 532397"/>
                  <a:gd name="connsiteY1" fmla="*/ 304800 h 1700170"/>
                  <a:gd name="connsiteX2" fmla="*/ 138829 w 532397"/>
                  <a:gd name="connsiteY2" fmla="*/ 886414 h 1700170"/>
                  <a:gd name="connsiteX3" fmla="*/ 203273 w 532397"/>
                  <a:gd name="connsiteY3" fmla="*/ 1700170 h 1700170"/>
                  <a:gd name="connsiteX0" fmla="*/ 58209 w 532397"/>
                  <a:gd name="connsiteY0" fmla="*/ 0 h 1700170"/>
                  <a:gd name="connsiteX1" fmla="*/ 203272 w 532397"/>
                  <a:gd name="connsiteY1" fmla="*/ 304800 h 1700170"/>
                  <a:gd name="connsiteX2" fmla="*/ 205716 w 532397"/>
                  <a:gd name="connsiteY2" fmla="*/ 595662 h 1700170"/>
                  <a:gd name="connsiteX3" fmla="*/ 138829 w 532397"/>
                  <a:gd name="connsiteY3" fmla="*/ 886414 h 1700170"/>
                  <a:gd name="connsiteX4" fmla="*/ 203273 w 532397"/>
                  <a:gd name="connsiteY4" fmla="*/ 1700170 h 1700170"/>
                  <a:gd name="connsiteX0" fmla="*/ 58209 w 369951"/>
                  <a:gd name="connsiteY0" fmla="*/ 0 h 1700170"/>
                  <a:gd name="connsiteX1" fmla="*/ 203272 w 369951"/>
                  <a:gd name="connsiteY1" fmla="*/ 304800 h 1700170"/>
                  <a:gd name="connsiteX2" fmla="*/ 205716 w 369951"/>
                  <a:gd name="connsiteY2" fmla="*/ 595662 h 1700170"/>
                  <a:gd name="connsiteX3" fmla="*/ 138829 w 369951"/>
                  <a:gd name="connsiteY3" fmla="*/ 886414 h 1700170"/>
                  <a:gd name="connsiteX4" fmla="*/ 359210 w 369951"/>
                  <a:gd name="connsiteY4" fmla="*/ 1316318 h 1700170"/>
                  <a:gd name="connsiteX5" fmla="*/ 203273 w 369951"/>
                  <a:gd name="connsiteY5" fmla="*/ 1700170 h 1700170"/>
                  <a:gd name="connsiteX0" fmla="*/ 78197 w 404066"/>
                  <a:gd name="connsiteY0" fmla="*/ 0 h 1700170"/>
                  <a:gd name="connsiteX1" fmla="*/ 223260 w 404066"/>
                  <a:gd name="connsiteY1" fmla="*/ 304800 h 1700170"/>
                  <a:gd name="connsiteX2" fmla="*/ 225704 w 404066"/>
                  <a:gd name="connsiteY2" fmla="*/ 595662 h 1700170"/>
                  <a:gd name="connsiteX3" fmla="*/ 158817 w 404066"/>
                  <a:gd name="connsiteY3" fmla="*/ 886414 h 1700170"/>
                  <a:gd name="connsiteX4" fmla="*/ 379198 w 404066"/>
                  <a:gd name="connsiteY4" fmla="*/ 1316318 h 1700170"/>
                  <a:gd name="connsiteX5" fmla="*/ 9609 w 404066"/>
                  <a:gd name="connsiteY5" fmla="*/ 1700170 h 1700170"/>
                  <a:gd name="connsiteX0" fmla="*/ 68588 w 394457"/>
                  <a:gd name="connsiteY0" fmla="*/ 0 h 1700170"/>
                  <a:gd name="connsiteX1" fmla="*/ 213651 w 394457"/>
                  <a:gd name="connsiteY1" fmla="*/ 304800 h 1700170"/>
                  <a:gd name="connsiteX2" fmla="*/ 216095 w 394457"/>
                  <a:gd name="connsiteY2" fmla="*/ 595662 h 1700170"/>
                  <a:gd name="connsiteX3" fmla="*/ 149208 w 394457"/>
                  <a:gd name="connsiteY3" fmla="*/ 886414 h 1700170"/>
                  <a:gd name="connsiteX4" fmla="*/ 369589 w 394457"/>
                  <a:gd name="connsiteY4" fmla="*/ 1316318 h 1700170"/>
                  <a:gd name="connsiteX5" fmla="*/ 0 w 394457"/>
                  <a:gd name="connsiteY5" fmla="*/ 1700170 h 1700170"/>
                  <a:gd name="connsiteX0" fmla="*/ 684644 w 1113189"/>
                  <a:gd name="connsiteY0" fmla="*/ 0 h 1937240"/>
                  <a:gd name="connsiteX1" fmla="*/ 829707 w 1113189"/>
                  <a:gd name="connsiteY1" fmla="*/ 304800 h 1937240"/>
                  <a:gd name="connsiteX2" fmla="*/ 832151 w 1113189"/>
                  <a:gd name="connsiteY2" fmla="*/ 595662 h 1937240"/>
                  <a:gd name="connsiteX3" fmla="*/ 765264 w 1113189"/>
                  <a:gd name="connsiteY3" fmla="*/ 886414 h 1937240"/>
                  <a:gd name="connsiteX4" fmla="*/ 985645 w 1113189"/>
                  <a:gd name="connsiteY4" fmla="*/ 1316318 h 1937240"/>
                  <a:gd name="connsiteX5" fmla="*/ 0 w 1113189"/>
                  <a:gd name="connsiteY5" fmla="*/ 1937240 h 1937240"/>
                  <a:gd name="connsiteX0" fmla="*/ 684644 w 1021975"/>
                  <a:gd name="connsiteY0" fmla="*/ 0 h 2343936"/>
                  <a:gd name="connsiteX1" fmla="*/ 829707 w 1021975"/>
                  <a:gd name="connsiteY1" fmla="*/ 304800 h 2343936"/>
                  <a:gd name="connsiteX2" fmla="*/ 832151 w 1021975"/>
                  <a:gd name="connsiteY2" fmla="*/ 595662 h 2343936"/>
                  <a:gd name="connsiteX3" fmla="*/ 765264 w 1021975"/>
                  <a:gd name="connsiteY3" fmla="*/ 886414 h 2343936"/>
                  <a:gd name="connsiteX4" fmla="*/ 985645 w 1021975"/>
                  <a:gd name="connsiteY4" fmla="*/ 1316318 h 2343936"/>
                  <a:gd name="connsiteX5" fmla="*/ 547284 w 1021975"/>
                  <a:gd name="connsiteY5" fmla="*/ 2343936 h 2343936"/>
                  <a:gd name="connsiteX6" fmla="*/ 0 w 1021975"/>
                  <a:gd name="connsiteY6" fmla="*/ 1937240 h 2343936"/>
                  <a:gd name="connsiteX0" fmla="*/ 684644 w 854291"/>
                  <a:gd name="connsiteY0" fmla="*/ 0 h 2343936"/>
                  <a:gd name="connsiteX1" fmla="*/ 829707 w 854291"/>
                  <a:gd name="connsiteY1" fmla="*/ 304800 h 2343936"/>
                  <a:gd name="connsiteX2" fmla="*/ 832151 w 854291"/>
                  <a:gd name="connsiteY2" fmla="*/ 595662 h 2343936"/>
                  <a:gd name="connsiteX3" fmla="*/ 765264 w 854291"/>
                  <a:gd name="connsiteY3" fmla="*/ 886414 h 2343936"/>
                  <a:gd name="connsiteX4" fmla="*/ 646862 w 854291"/>
                  <a:gd name="connsiteY4" fmla="*/ 1750721 h 2343936"/>
                  <a:gd name="connsiteX5" fmla="*/ 547284 w 854291"/>
                  <a:gd name="connsiteY5" fmla="*/ 2343936 h 2343936"/>
                  <a:gd name="connsiteX6" fmla="*/ 0 w 854291"/>
                  <a:gd name="connsiteY6" fmla="*/ 1937240 h 2343936"/>
                  <a:gd name="connsiteX0" fmla="*/ 684644 w 862625"/>
                  <a:gd name="connsiteY0" fmla="*/ 0 h 2343936"/>
                  <a:gd name="connsiteX1" fmla="*/ 829707 w 862625"/>
                  <a:gd name="connsiteY1" fmla="*/ 304800 h 2343936"/>
                  <a:gd name="connsiteX2" fmla="*/ 832151 w 862625"/>
                  <a:gd name="connsiteY2" fmla="*/ 595662 h 2343936"/>
                  <a:gd name="connsiteX3" fmla="*/ 646862 w 862625"/>
                  <a:gd name="connsiteY3" fmla="*/ 1750721 h 2343936"/>
                  <a:gd name="connsiteX4" fmla="*/ 547284 w 862625"/>
                  <a:gd name="connsiteY4" fmla="*/ 2343936 h 2343936"/>
                  <a:gd name="connsiteX5" fmla="*/ 0 w 862625"/>
                  <a:gd name="connsiteY5" fmla="*/ 1937240 h 2343936"/>
                  <a:gd name="connsiteX0" fmla="*/ 684644 w 829707"/>
                  <a:gd name="connsiteY0" fmla="*/ 0 h 2343936"/>
                  <a:gd name="connsiteX1" fmla="*/ 829707 w 829707"/>
                  <a:gd name="connsiteY1" fmla="*/ 304800 h 2343936"/>
                  <a:gd name="connsiteX2" fmla="*/ 646862 w 829707"/>
                  <a:gd name="connsiteY2" fmla="*/ 1750721 h 2343936"/>
                  <a:gd name="connsiteX3" fmla="*/ 547284 w 829707"/>
                  <a:gd name="connsiteY3" fmla="*/ 2343936 h 2343936"/>
                  <a:gd name="connsiteX4" fmla="*/ 0 w 829707"/>
                  <a:gd name="connsiteY4" fmla="*/ 1937240 h 2343936"/>
                  <a:gd name="connsiteX0" fmla="*/ 684644 w 711558"/>
                  <a:gd name="connsiteY0" fmla="*/ 0 h 2343936"/>
                  <a:gd name="connsiteX1" fmla="*/ 709614 w 711558"/>
                  <a:gd name="connsiteY1" fmla="*/ 1384394 h 2343936"/>
                  <a:gd name="connsiteX2" fmla="*/ 646862 w 711558"/>
                  <a:gd name="connsiteY2" fmla="*/ 1750721 h 2343936"/>
                  <a:gd name="connsiteX3" fmla="*/ 547284 w 711558"/>
                  <a:gd name="connsiteY3" fmla="*/ 2343936 h 2343936"/>
                  <a:gd name="connsiteX4" fmla="*/ 0 w 711558"/>
                  <a:gd name="connsiteY4" fmla="*/ 1937240 h 2343936"/>
                  <a:gd name="connsiteX0" fmla="*/ 684644 w 852473"/>
                  <a:gd name="connsiteY0" fmla="*/ 0 h 2343936"/>
                  <a:gd name="connsiteX1" fmla="*/ 848311 w 852473"/>
                  <a:gd name="connsiteY1" fmla="*/ 926403 h 2343936"/>
                  <a:gd name="connsiteX2" fmla="*/ 709614 w 852473"/>
                  <a:gd name="connsiteY2" fmla="*/ 1384394 h 2343936"/>
                  <a:gd name="connsiteX3" fmla="*/ 646862 w 852473"/>
                  <a:gd name="connsiteY3" fmla="*/ 1750721 h 2343936"/>
                  <a:gd name="connsiteX4" fmla="*/ 547284 w 852473"/>
                  <a:gd name="connsiteY4" fmla="*/ 2343936 h 2343936"/>
                  <a:gd name="connsiteX5" fmla="*/ 0 w 852473"/>
                  <a:gd name="connsiteY5" fmla="*/ 1937240 h 2343936"/>
                  <a:gd name="connsiteX0" fmla="*/ 684644 w 715911"/>
                  <a:gd name="connsiteY0" fmla="*/ 0 h 2343936"/>
                  <a:gd name="connsiteX1" fmla="*/ 709614 w 715911"/>
                  <a:gd name="connsiteY1" fmla="*/ 1384394 h 2343936"/>
                  <a:gd name="connsiteX2" fmla="*/ 646862 w 715911"/>
                  <a:gd name="connsiteY2" fmla="*/ 1750721 h 2343936"/>
                  <a:gd name="connsiteX3" fmla="*/ 547284 w 715911"/>
                  <a:gd name="connsiteY3" fmla="*/ 2343936 h 2343936"/>
                  <a:gd name="connsiteX4" fmla="*/ 0 w 715911"/>
                  <a:gd name="connsiteY4" fmla="*/ 1937240 h 2343936"/>
                  <a:gd name="connsiteX0" fmla="*/ 684644 w 871881"/>
                  <a:gd name="connsiteY0" fmla="*/ 0 h 2343936"/>
                  <a:gd name="connsiteX1" fmla="*/ 867719 w 871881"/>
                  <a:gd name="connsiteY1" fmla="*/ 1003004 h 2343936"/>
                  <a:gd name="connsiteX2" fmla="*/ 709614 w 871881"/>
                  <a:gd name="connsiteY2" fmla="*/ 1384394 h 2343936"/>
                  <a:gd name="connsiteX3" fmla="*/ 646862 w 871881"/>
                  <a:gd name="connsiteY3" fmla="*/ 1750721 h 2343936"/>
                  <a:gd name="connsiteX4" fmla="*/ 547284 w 871881"/>
                  <a:gd name="connsiteY4" fmla="*/ 2343936 h 2343936"/>
                  <a:gd name="connsiteX5" fmla="*/ 0 w 871881"/>
                  <a:gd name="connsiteY5" fmla="*/ 1937240 h 2343936"/>
                  <a:gd name="connsiteX0" fmla="*/ 684644 w 715911"/>
                  <a:gd name="connsiteY0" fmla="*/ 0 h 2343936"/>
                  <a:gd name="connsiteX1" fmla="*/ 709614 w 715911"/>
                  <a:gd name="connsiteY1" fmla="*/ 1384394 h 2343936"/>
                  <a:gd name="connsiteX2" fmla="*/ 646862 w 715911"/>
                  <a:gd name="connsiteY2" fmla="*/ 1750721 h 2343936"/>
                  <a:gd name="connsiteX3" fmla="*/ 547284 w 715911"/>
                  <a:gd name="connsiteY3" fmla="*/ 2343936 h 2343936"/>
                  <a:gd name="connsiteX4" fmla="*/ 0 w 715911"/>
                  <a:gd name="connsiteY4" fmla="*/ 1937240 h 2343936"/>
                  <a:gd name="connsiteX0" fmla="*/ 876907 w 882109"/>
                  <a:gd name="connsiteY0" fmla="*/ 0 h 1577667"/>
                  <a:gd name="connsiteX1" fmla="*/ 709614 w 882109"/>
                  <a:gd name="connsiteY1" fmla="*/ 618125 h 1577667"/>
                  <a:gd name="connsiteX2" fmla="*/ 646862 w 882109"/>
                  <a:gd name="connsiteY2" fmla="*/ 984452 h 1577667"/>
                  <a:gd name="connsiteX3" fmla="*/ 547284 w 882109"/>
                  <a:gd name="connsiteY3" fmla="*/ 1577667 h 1577667"/>
                  <a:gd name="connsiteX4" fmla="*/ 0 w 882109"/>
                  <a:gd name="connsiteY4" fmla="*/ 1170971 h 1577667"/>
                  <a:gd name="connsiteX0" fmla="*/ 876907 w 882109"/>
                  <a:gd name="connsiteY0" fmla="*/ 0 h 1577667"/>
                  <a:gd name="connsiteX1" fmla="*/ 709614 w 882109"/>
                  <a:gd name="connsiteY1" fmla="*/ 618125 h 1577667"/>
                  <a:gd name="connsiteX2" fmla="*/ 748564 w 882109"/>
                  <a:gd name="connsiteY2" fmla="*/ 699624 h 1577667"/>
                  <a:gd name="connsiteX3" fmla="*/ 646862 w 882109"/>
                  <a:gd name="connsiteY3" fmla="*/ 984452 h 1577667"/>
                  <a:gd name="connsiteX4" fmla="*/ 547284 w 882109"/>
                  <a:gd name="connsiteY4" fmla="*/ 1577667 h 1577667"/>
                  <a:gd name="connsiteX5" fmla="*/ 0 w 882109"/>
                  <a:gd name="connsiteY5" fmla="*/ 1170971 h 1577667"/>
                  <a:gd name="connsiteX0" fmla="*/ 876907 w 876907"/>
                  <a:gd name="connsiteY0" fmla="*/ 0 h 1577667"/>
                  <a:gd name="connsiteX1" fmla="*/ 748564 w 876907"/>
                  <a:gd name="connsiteY1" fmla="*/ 699624 h 1577667"/>
                  <a:gd name="connsiteX2" fmla="*/ 646862 w 876907"/>
                  <a:gd name="connsiteY2" fmla="*/ 984452 h 1577667"/>
                  <a:gd name="connsiteX3" fmla="*/ 547284 w 876907"/>
                  <a:gd name="connsiteY3" fmla="*/ 1577667 h 1577667"/>
                  <a:gd name="connsiteX4" fmla="*/ 0 w 876907"/>
                  <a:gd name="connsiteY4" fmla="*/ 1170971 h 1577667"/>
                  <a:gd name="connsiteX0" fmla="*/ 876907 w 876907"/>
                  <a:gd name="connsiteY0" fmla="*/ 0 h 1577667"/>
                  <a:gd name="connsiteX1" fmla="*/ 777136 w 876907"/>
                  <a:gd name="connsiteY1" fmla="*/ 713334 h 1577667"/>
                  <a:gd name="connsiteX2" fmla="*/ 646862 w 876907"/>
                  <a:gd name="connsiteY2" fmla="*/ 984452 h 1577667"/>
                  <a:gd name="connsiteX3" fmla="*/ 547284 w 876907"/>
                  <a:gd name="connsiteY3" fmla="*/ 1577667 h 1577667"/>
                  <a:gd name="connsiteX4" fmla="*/ 0 w 876907"/>
                  <a:gd name="connsiteY4" fmla="*/ 1170971 h 1577667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646862 w 876907"/>
                  <a:gd name="connsiteY2" fmla="*/ 984452 h 1659096"/>
                  <a:gd name="connsiteX3" fmla="*/ 547284 w 876907"/>
                  <a:gd name="connsiteY3" fmla="*/ 1577667 h 1659096"/>
                  <a:gd name="connsiteX4" fmla="*/ 301623 w 876907"/>
                  <a:gd name="connsiteY4" fmla="*/ 1659096 h 1659096"/>
                  <a:gd name="connsiteX5" fmla="*/ 0 w 876907"/>
                  <a:gd name="connsiteY5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646862 w 876907"/>
                  <a:gd name="connsiteY2" fmla="*/ 984452 h 1659096"/>
                  <a:gd name="connsiteX3" fmla="*/ 547284 w 876907"/>
                  <a:gd name="connsiteY3" fmla="*/ 1577667 h 1659096"/>
                  <a:gd name="connsiteX4" fmla="*/ 301623 w 876907"/>
                  <a:gd name="connsiteY4" fmla="*/ 1659096 h 1659096"/>
                  <a:gd name="connsiteX5" fmla="*/ 0 w 876907"/>
                  <a:gd name="connsiteY5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646862 w 876907"/>
                  <a:gd name="connsiteY2" fmla="*/ 984452 h 1659096"/>
                  <a:gd name="connsiteX3" fmla="*/ 301623 w 876907"/>
                  <a:gd name="connsiteY3" fmla="*/ 1659096 h 1659096"/>
                  <a:gd name="connsiteX4" fmla="*/ 0 w 876907"/>
                  <a:gd name="connsiteY4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646862 w 876907"/>
                  <a:gd name="connsiteY2" fmla="*/ 984452 h 1659096"/>
                  <a:gd name="connsiteX3" fmla="*/ 301623 w 876907"/>
                  <a:gd name="connsiteY3" fmla="*/ 1659096 h 1659096"/>
                  <a:gd name="connsiteX4" fmla="*/ 0 w 876907"/>
                  <a:gd name="connsiteY4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301623 w 876907"/>
                  <a:gd name="connsiteY2" fmla="*/ 1659096 h 1659096"/>
                  <a:gd name="connsiteX3" fmla="*/ 0 w 876907"/>
                  <a:gd name="connsiteY3" fmla="*/ 1170971 h 1659096"/>
                  <a:gd name="connsiteX0" fmla="*/ 876907 w 876907"/>
                  <a:gd name="connsiteY0" fmla="*/ 0 h 1659096"/>
                  <a:gd name="connsiteX1" fmla="*/ 777136 w 876907"/>
                  <a:gd name="connsiteY1" fmla="*/ 713334 h 1659096"/>
                  <a:gd name="connsiteX2" fmla="*/ 301623 w 876907"/>
                  <a:gd name="connsiteY2" fmla="*/ 1659096 h 1659096"/>
                  <a:gd name="connsiteX3" fmla="*/ 0 w 876907"/>
                  <a:gd name="connsiteY3" fmla="*/ 1170971 h 1659096"/>
                  <a:gd name="connsiteX0" fmla="*/ 876907 w 1057927"/>
                  <a:gd name="connsiteY0" fmla="*/ 0 h 1659096"/>
                  <a:gd name="connsiteX1" fmla="*/ 777136 w 1057927"/>
                  <a:gd name="connsiteY1" fmla="*/ 713334 h 1659096"/>
                  <a:gd name="connsiteX2" fmla="*/ 301623 w 1057927"/>
                  <a:gd name="connsiteY2" fmla="*/ 1659096 h 1659096"/>
                  <a:gd name="connsiteX3" fmla="*/ 0 w 1057927"/>
                  <a:gd name="connsiteY3" fmla="*/ 1170971 h 1659096"/>
                  <a:gd name="connsiteX0" fmla="*/ 876907 w 1057927"/>
                  <a:gd name="connsiteY0" fmla="*/ 0 h 1659096"/>
                  <a:gd name="connsiteX1" fmla="*/ 777136 w 1057927"/>
                  <a:gd name="connsiteY1" fmla="*/ 713334 h 1659096"/>
                  <a:gd name="connsiteX2" fmla="*/ 301623 w 1057927"/>
                  <a:gd name="connsiteY2" fmla="*/ 1659096 h 1659096"/>
                  <a:gd name="connsiteX3" fmla="*/ 0 w 1057927"/>
                  <a:gd name="connsiteY3" fmla="*/ 1170971 h 1659096"/>
                  <a:gd name="connsiteX0" fmla="*/ 876907 w 1077046"/>
                  <a:gd name="connsiteY0" fmla="*/ 0 h 1623924"/>
                  <a:gd name="connsiteX1" fmla="*/ 777136 w 1077046"/>
                  <a:gd name="connsiteY1" fmla="*/ 713334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0893 w 1077046"/>
                  <a:gd name="connsiteY1" fmla="*/ 1252453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0893 w 1077046"/>
                  <a:gd name="connsiteY1" fmla="*/ 1252453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0893 w 1077046"/>
                  <a:gd name="connsiteY1" fmla="*/ 1252453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9485 w 1077046"/>
                  <a:gd name="connsiteY1" fmla="*/ 995552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876907 w 1077046"/>
                  <a:gd name="connsiteY0" fmla="*/ 0 h 1623924"/>
                  <a:gd name="connsiteX1" fmla="*/ 859485 w 1077046"/>
                  <a:gd name="connsiteY1" fmla="*/ 995552 h 1623924"/>
                  <a:gd name="connsiteX2" fmla="*/ 320742 w 1077046"/>
                  <a:gd name="connsiteY2" fmla="*/ 1623924 h 1623924"/>
                  <a:gd name="connsiteX3" fmla="*/ 0 w 1077046"/>
                  <a:gd name="connsiteY3" fmla="*/ 1170971 h 1623924"/>
                  <a:gd name="connsiteX0" fmla="*/ 1042736 w 1242875"/>
                  <a:gd name="connsiteY0" fmla="*/ 0 h 1623924"/>
                  <a:gd name="connsiteX1" fmla="*/ 1025314 w 1242875"/>
                  <a:gd name="connsiteY1" fmla="*/ 995552 h 1623924"/>
                  <a:gd name="connsiteX2" fmla="*/ 486571 w 1242875"/>
                  <a:gd name="connsiteY2" fmla="*/ 1623924 h 1623924"/>
                  <a:gd name="connsiteX3" fmla="*/ 0 w 1242875"/>
                  <a:gd name="connsiteY3" fmla="*/ 813041 h 1623924"/>
                  <a:gd name="connsiteX0" fmla="*/ 1042736 w 1175362"/>
                  <a:gd name="connsiteY0" fmla="*/ 0 h 1484350"/>
                  <a:gd name="connsiteX1" fmla="*/ 1025314 w 1175362"/>
                  <a:gd name="connsiteY1" fmla="*/ 995552 h 1484350"/>
                  <a:gd name="connsiteX2" fmla="*/ 419058 w 1175362"/>
                  <a:gd name="connsiteY2" fmla="*/ 1484350 h 1484350"/>
                  <a:gd name="connsiteX3" fmla="*/ 0 w 1175362"/>
                  <a:gd name="connsiteY3" fmla="*/ 813041 h 1484350"/>
                  <a:gd name="connsiteX0" fmla="*/ 1042736 w 1113354"/>
                  <a:gd name="connsiteY0" fmla="*/ 0 h 1650874"/>
                  <a:gd name="connsiteX1" fmla="*/ 1025314 w 1113354"/>
                  <a:gd name="connsiteY1" fmla="*/ 995552 h 1650874"/>
                  <a:gd name="connsiteX2" fmla="*/ 419058 w 1113354"/>
                  <a:gd name="connsiteY2" fmla="*/ 1484350 h 1650874"/>
                  <a:gd name="connsiteX3" fmla="*/ 0 w 1113354"/>
                  <a:gd name="connsiteY3" fmla="*/ 813041 h 1650874"/>
                  <a:gd name="connsiteX0" fmla="*/ 2341892 w 2341892"/>
                  <a:gd name="connsiteY0" fmla="*/ 0 h 1356067"/>
                  <a:gd name="connsiteX1" fmla="*/ 1025314 w 2341892"/>
                  <a:gd name="connsiteY1" fmla="*/ 700745 h 1356067"/>
                  <a:gd name="connsiteX2" fmla="*/ 419058 w 2341892"/>
                  <a:gd name="connsiteY2" fmla="*/ 1189543 h 1356067"/>
                  <a:gd name="connsiteX3" fmla="*/ 0 w 2341892"/>
                  <a:gd name="connsiteY3" fmla="*/ 518234 h 1356067"/>
                  <a:gd name="connsiteX0" fmla="*/ 2341892 w 2341892"/>
                  <a:gd name="connsiteY0" fmla="*/ 14495 h 1370562"/>
                  <a:gd name="connsiteX1" fmla="*/ 929048 w 2341892"/>
                  <a:gd name="connsiteY1" fmla="*/ 670364 h 1370562"/>
                  <a:gd name="connsiteX2" fmla="*/ 419058 w 2341892"/>
                  <a:gd name="connsiteY2" fmla="*/ 1204038 h 1370562"/>
                  <a:gd name="connsiteX3" fmla="*/ 0 w 2341892"/>
                  <a:gd name="connsiteY3" fmla="*/ 532729 h 1370562"/>
                  <a:gd name="connsiteX0" fmla="*/ 2341892 w 2341892"/>
                  <a:gd name="connsiteY0" fmla="*/ 0 h 1189543"/>
                  <a:gd name="connsiteX1" fmla="*/ 419058 w 2341892"/>
                  <a:gd name="connsiteY1" fmla="*/ 1189543 h 1189543"/>
                  <a:gd name="connsiteX2" fmla="*/ 0 w 2341892"/>
                  <a:gd name="connsiteY2" fmla="*/ 518234 h 1189543"/>
                  <a:gd name="connsiteX0" fmla="*/ 2341892 w 2341892"/>
                  <a:gd name="connsiteY0" fmla="*/ 0 h 680942"/>
                  <a:gd name="connsiteX1" fmla="*/ 1452370 w 2341892"/>
                  <a:gd name="connsiteY1" fmla="*/ 215555 h 680942"/>
                  <a:gd name="connsiteX2" fmla="*/ 0 w 2341892"/>
                  <a:gd name="connsiteY2" fmla="*/ 518234 h 680942"/>
                  <a:gd name="connsiteX0" fmla="*/ 2341892 w 2341892"/>
                  <a:gd name="connsiteY0" fmla="*/ 2247 h 683189"/>
                  <a:gd name="connsiteX1" fmla="*/ 1452370 w 2341892"/>
                  <a:gd name="connsiteY1" fmla="*/ 217802 h 683189"/>
                  <a:gd name="connsiteX2" fmla="*/ 0 w 2341892"/>
                  <a:gd name="connsiteY2" fmla="*/ 520481 h 683189"/>
                  <a:gd name="connsiteX0" fmla="*/ 2341892 w 2341892"/>
                  <a:gd name="connsiteY0" fmla="*/ 2247 h 683189"/>
                  <a:gd name="connsiteX1" fmla="*/ 1452370 w 2341892"/>
                  <a:gd name="connsiteY1" fmla="*/ 217802 h 683189"/>
                  <a:gd name="connsiteX2" fmla="*/ 0 w 2341892"/>
                  <a:gd name="connsiteY2" fmla="*/ 520481 h 683189"/>
                  <a:gd name="connsiteX0" fmla="*/ 2341892 w 2341892"/>
                  <a:gd name="connsiteY0" fmla="*/ 2247 h 664866"/>
                  <a:gd name="connsiteX1" fmla="*/ 1452370 w 2341892"/>
                  <a:gd name="connsiteY1" fmla="*/ 217802 h 664866"/>
                  <a:gd name="connsiteX2" fmla="*/ 0 w 2341892"/>
                  <a:gd name="connsiteY2" fmla="*/ 520481 h 664866"/>
                  <a:gd name="connsiteX0" fmla="*/ 2341892 w 2341892"/>
                  <a:gd name="connsiteY0" fmla="*/ 2247 h 882275"/>
                  <a:gd name="connsiteX1" fmla="*/ 1452370 w 2341892"/>
                  <a:gd name="connsiteY1" fmla="*/ 217802 h 882275"/>
                  <a:gd name="connsiteX2" fmla="*/ 0 w 2341892"/>
                  <a:gd name="connsiteY2" fmla="*/ 520481 h 882275"/>
                  <a:gd name="connsiteX0" fmla="*/ 2341892 w 2341892"/>
                  <a:gd name="connsiteY0" fmla="*/ 16332 h 896360"/>
                  <a:gd name="connsiteX1" fmla="*/ 1908728 w 2341892"/>
                  <a:gd name="connsiteY1" fmla="*/ 35926 h 896360"/>
                  <a:gd name="connsiteX2" fmla="*/ 1452370 w 2341892"/>
                  <a:gd name="connsiteY2" fmla="*/ 231887 h 896360"/>
                  <a:gd name="connsiteX3" fmla="*/ 0 w 2341892"/>
                  <a:gd name="connsiteY3" fmla="*/ 534566 h 896360"/>
                  <a:gd name="connsiteX0" fmla="*/ 2341892 w 2341892"/>
                  <a:gd name="connsiteY0" fmla="*/ 66778 h 585012"/>
                  <a:gd name="connsiteX1" fmla="*/ 1908728 w 2341892"/>
                  <a:gd name="connsiteY1" fmla="*/ 86372 h 585012"/>
                  <a:gd name="connsiteX2" fmla="*/ 0 w 2341892"/>
                  <a:gd name="connsiteY2" fmla="*/ 585012 h 585012"/>
                  <a:gd name="connsiteX0" fmla="*/ 2236321 w 2281448"/>
                  <a:gd name="connsiteY0" fmla="*/ 28384 h 592691"/>
                  <a:gd name="connsiteX1" fmla="*/ 1908728 w 2281448"/>
                  <a:gd name="connsiteY1" fmla="*/ 94051 h 592691"/>
                  <a:gd name="connsiteX2" fmla="*/ 0 w 2281448"/>
                  <a:gd name="connsiteY2" fmla="*/ 592691 h 592691"/>
                  <a:gd name="connsiteX0" fmla="*/ 2236321 w 2281448"/>
                  <a:gd name="connsiteY0" fmla="*/ 28384 h 592691"/>
                  <a:gd name="connsiteX1" fmla="*/ 1908728 w 2281448"/>
                  <a:gd name="connsiteY1" fmla="*/ 94051 h 592691"/>
                  <a:gd name="connsiteX2" fmla="*/ 1367339 w 2281448"/>
                  <a:gd name="connsiteY2" fmla="*/ 234039 h 592691"/>
                  <a:gd name="connsiteX3" fmla="*/ 0 w 2281448"/>
                  <a:gd name="connsiteY3" fmla="*/ 592691 h 592691"/>
                  <a:gd name="connsiteX0" fmla="*/ 2236321 w 2281448"/>
                  <a:gd name="connsiteY0" fmla="*/ 28384 h 1003425"/>
                  <a:gd name="connsiteX1" fmla="*/ 1908728 w 2281448"/>
                  <a:gd name="connsiteY1" fmla="*/ 94051 h 1003425"/>
                  <a:gd name="connsiteX2" fmla="*/ 1367339 w 2281448"/>
                  <a:gd name="connsiteY2" fmla="*/ 234039 h 1003425"/>
                  <a:gd name="connsiteX3" fmla="*/ 0 w 2281448"/>
                  <a:gd name="connsiteY3" fmla="*/ 592691 h 1003425"/>
                  <a:gd name="connsiteX0" fmla="*/ 2236321 w 2281448"/>
                  <a:gd name="connsiteY0" fmla="*/ 28384 h 1003425"/>
                  <a:gd name="connsiteX1" fmla="*/ 1908728 w 2281448"/>
                  <a:gd name="connsiteY1" fmla="*/ 94051 h 1003425"/>
                  <a:gd name="connsiteX2" fmla="*/ 1367339 w 2281448"/>
                  <a:gd name="connsiteY2" fmla="*/ 234039 h 1003425"/>
                  <a:gd name="connsiteX3" fmla="*/ 0 w 2281448"/>
                  <a:gd name="connsiteY3" fmla="*/ 592691 h 1003425"/>
                  <a:gd name="connsiteX0" fmla="*/ 2236321 w 2341955"/>
                  <a:gd name="connsiteY0" fmla="*/ 107046 h 1082087"/>
                  <a:gd name="connsiteX1" fmla="*/ 1969235 w 2341955"/>
                  <a:gd name="connsiteY1" fmla="*/ 94051 h 1082087"/>
                  <a:gd name="connsiteX2" fmla="*/ 1367339 w 2341955"/>
                  <a:gd name="connsiteY2" fmla="*/ 312701 h 1082087"/>
                  <a:gd name="connsiteX3" fmla="*/ 0 w 2341955"/>
                  <a:gd name="connsiteY3" fmla="*/ 671353 h 1082087"/>
                  <a:gd name="connsiteX0" fmla="*/ 2236321 w 2304754"/>
                  <a:gd name="connsiteY0" fmla="*/ 47431 h 1022472"/>
                  <a:gd name="connsiteX1" fmla="*/ 2260240 w 2304754"/>
                  <a:gd name="connsiteY1" fmla="*/ 36645 h 1022472"/>
                  <a:gd name="connsiteX2" fmla="*/ 1969235 w 2304754"/>
                  <a:gd name="connsiteY2" fmla="*/ 34436 h 1022472"/>
                  <a:gd name="connsiteX3" fmla="*/ 1367339 w 2304754"/>
                  <a:gd name="connsiteY3" fmla="*/ 253086 h 1022472"/>
                  <a:gd name="connsiteX4" fmla="*/ 0 w 2304754"/>
                  <a:gd name="connsiteY4" fmla="*/ 611738 h 1022472"/>
                  <a:gd name="connsiteX0" fmla="*/ 2236321 w 2236321"/>
                  <a:gd name="connsiteY0" fmla="*/ 47271 h 1022312"/>
                  <a:gd name="connsiteX1" fmla="*/ 1969235 w 2236321"/>
                  <a:gd name="connsiteY1" fmla="*/ 34276 h 1022312"/>
                  <a:gd name="connsiteX2" fmla="*/ 1367339 w 2236321"/>
                  <a:gd name="connsiteY2" fmla="*/ 252926 h 1022312"/>
                  <a:gd name="connsiteX3" fmla="*/ 0 w 2236321"/>
                  <a:gd name="connsiteY3" fmla="*/ 611578 h 102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36321" h="1022312">
                    <a:moveTo>
                      <a:pt x="2236321" y="47271"/>
                    </a:moveTo>
                    <a:cubicBezTo>
                      <a:pt x="2180678" y="44564"/>
                      <a:pt x="2114065" y="0"/>
                      <a:pt x="1969235" y="34276"/>
                    </a:cubicBezTo>
                    <a:cubicBezTo>
                      <a:pt x="1788772" y="80939"/>
                      <a:pt x="1757362" y="45794"/>
                      <a:pt x="1367339" y="252926"/>
                    </a:cubicBezTo>
                    <a:cubicBezTo>
                      <a:pt x="536666" y="1022312"/>
                      <a:pt x="455780" y="492027"/>
                      <a:pt x="0" y="611578"/>
                    </a:cubicBezTo>
                  </a:path>
                </a:pathLst>
              </a:custGeom>
              <a:ln w="19050">
                <a:solidFill>
                  <a:schemeClr val="tx1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" name="Freeform 59"/>
              <p:cNvSpPr/>
              <p:nvPr/>
            </p:nvSpPr>
            <p:spPr>
              <a:xfrm flipV="1">
                <a:off x="5100955" y="2999683"/>
                <a:ext cx="854816" cy="595889"/>
              </a:xfrm>
              <a:custGeom>
                <a:avLst/>
                <a:gdLst>
                  <a:gd name="connsiteX0" fmla="*/ 1371600 w 1371600"/>
                  <a:gd name="connsiteY0" fmla="*/ 12700 h 808567"/>
                  <a:gd name="connsiteX1" fmla="*/ 1206500 w 1371600"/>
                  <a:gd name="connsiteY1" fmla="*/ 546100 h 808567"/>
                  <a:gd name="connsiteX2" fmla="*/ 1028700 w 1371600"/>
                  <a:gd name="connsiteY2" fmla="*/ 762000 h 808567"/>
                  <a:gd name="connsiteX3" fmla="*/ 635000 w 1371600"/>
                  <a:gd name="connsiteY3" fmla="*/ 711200 h 808567"/>
                  <a:gd name="connsiteX4" fmla="*/ 533400 w 1371600"/>
                  <a:gd name="connsiteY4" fmla="*/ 177800 h 808567"/>
                  <a:gd name="connsiteX5" fmla="*/ 0 w 1371600"/>
                  <a:gd name="connsiteY5" fmla="*/ 0 h 808567"/>
                  <a:gd name="connsiteX0" fmla="*/ 1371600 w 1371600"/>
                  <a:gd name="connsiteY0" fmla="*/ 12700 h 811873"/>
                  <a:gd name="connsiteX1" fmla="*/ 1206500 w 1371600"/>
                  <a:gd name="connsiteY1" fmla="*/ 546100 h 811873"/>
                  <a:gd name="connsiteX2" fmla="*/ 1028700 w 1371600"/>
                  <a:gd name="connsiteY2" fmla="*/ 762000 h 811873"/>
                  <a:gd name="connsiteX3" fmla="*/ 888744 w 1371600"/>
                  <a:gd name="connsiteY3" fmla="*/ 781845 h 811873"/>
                  <a:gd name="connsiteX4" fmla="*/ 635000 w 1371600"/>
                  <a:gd name="connsiteY4" fmla="*/ 711200 h 811873"/>
                  <a:gd name="connsiteX5" fmla="*/ 533400 w 1371600"/>
                  <a:gd name="connsiteY5" fmla="*/ 177800 h 811873"/>
                  <a:gd name="connsiteX6" fmla="*/ 0 w 1371600"/>
                  <a:gd name="connsiteY6" fmla="*/ 0 h 811873"/>
                  <a:gd name="connsiteX0" fmla="*/ 1371600 w 1371600"/>
                  <a:gd name="connsiteY0" fmla="*/ 246765 h 1124680"/>
                  <a:gd name="connsiteX1" fmla="*/ 1206500 w 1371600"/>
                  <a:gd name="connsiteY1" fmla="*/ 780165 h 1124680"/>
                  <a:gd name="connsiteX2" fmla="*/ 1028700 w 1371600"/>
                  <a:gd name="connsiteY2" fmla="*/ 996065 h 1124680"/>
                  <a:gd name="connsiteX3" fmla="*/ 888744 w 1371600"/>
                  <a:gd name="connsiteY3" fmla="*/ 8468 h 1124680"/>
                  <a:gd name="connsiteX4" fmla="*/ 635000 w 1371600"/>
                  <a:gd name="connsiteY4" fmla="*/ 945265 h 1124680"/>
                  <a:gd name="connsiteX5" fmla="*/ 533400 w 1371600"/>
                  <a:gd name="connsiteY5" fmla="*/ 411865 h 1124680"/>
                  <a:gd name="connsiteX6" fmla="*/ 0 w 1371600"/>
                  <a:gd name="connsiteY6" fmla="*/ 234065 h 1124680"/>
                  <a:gd name="connsiteX0" fmla="*/ 1371600 w 1371600"/>
                  <a:gd name="connsiteY0" fmla="*/ 371850 h 1137583"/>
                  <a:gd name="connsiteX1" fmla="*/ 1206500 w 1371600"/>
                  <a:gd name="connsiteY1" fmla="*/ 905250 h 1137583"/>
                  <a:gd name="connsiteX2" fmla="*/ 1257249 w 1371600"/>
                  <a:gd name="connsiteY2" fmla="*/ 269033 h 1137583"/>
                  <a:gd name="connsiteX3" fmla="*/ 888744 w 1371600"/>
                  <a:gd name="connsiteY3" fmla="*/ 133553 h 1137583"/>
                  <a:gd name="connsiteX4" fmla="*/ 635000 w 1371600"/>
                  <a:gd name="connsiteY4" fmla="*/ 1070350 h 1137583"/>
                  <a:gd name="connsiteX5" fmla="*/ 533400 w 1371600"/>
                  <a:gd name="connsiteY5" fmla="*/ 536950 h 1137583"/>
                  <a:gd name="connsiteX6" fmla="*/ 0 w 1371600"/>
                  <a:gd name="connsiteY6" fmla="*/ 359150 h 1137583"/>
                  <a:gd name="connsiteX0" fmla="*/ 1371600 w 1371600"/>
                  <a:gd name="connsiteY0" fmla="*/ 371850 h 1137583"/>
                  <a:gd name="connsiteX1" fmla="*/ 1257249 w 1371600"/>
                  <a:gd name="connsiteY1" fmla="*/ 269033 h 1137583"/>
                  <a:gd name="connsiteX2" fmla="*/ 888744 w 1371600"/>
                  <a:gd name="connsiteY2" fmla="*/ 133553 h 1137583"/>
                  <a:gd name="connsiteX3" fmla="*/ 635000 w 1371600"/>
                  <a:gd name="connsiteY3" fmla="*/ 1070350 h 1137583"/>
                  <a:gd name="connsiteX4" fmla="*/ 533400 w 1371600"/>
                  <a:gd name="connsiteY4" fmla="*/ 536950 h 1137583"/>
                  <a:gd name="connsiteX5" fmla="*/ 0 w 1371600"/>
                  <a:gd name="connsiteY5" fmla="*/ 359150 h 1137583"/>
                  <a:gd name="connsiteX0" fmla="*/ 1142949 w 1299616"/>
                  <a:gd name="connsiteY0" fmla="*/ 969856 h 1137583"/>
                  <a:gd name="connsiteX1" fmla="*/ 1257249 w 1299616"/>
                  <a:gd name="connsiteY1" fmla="*/ 269033 h 1137583"/>
                  <a:gd name="connsiteX2" fmla="*/ 888744 w 1299616"/>
                  <a:gd name="connsiteY2" fmla="*/ 133553 h 1137583"/>
                  <a:gd name="connsiteX3" fmla="*/ 635000 w 1299616"/>
                  <a:gd name="connsiteY3" fmla="*/ 1070350 h 1137583"/>
                  <a:gd name="connsiteX4" fmla="*/ 533400 w 1299616"/>
                  <a:gd name="connsiteY4" fmla="*/ 536950 h 1137583"/>
                  <a:gd name="connsiteX5" fmla="*/ 0 w 1299616"/>
                  <a:gd name="connsiteY5" fmla="*/ 359150 h 1137583"/>
                  <a:gd name="connsiteX0" fmla="*/ 1142949 w 1299618"/>
                  <a:gd name="connsiteY0" fmla="*/ 969856 h 1089847"/>
                  <a:gd name="connsiteX1" fmla="*/ 1257249 w 1299618"/>
                  <a:gd name="connsiteY1" fmla="*/ 269033 h 1089847"/>
                  <a:gd name="connsiteX2" fmla="*/ 888744 w 1299618"/>
                  <a:gd name="connsiteY2" fmla="*/ 133553 h 1089847"/>
                  <a:gd name="connsiteX3" fmla="*/ 635000 w 1299618"/>
                  <a:gd name="connsiteY3" fmla="*/ 1070350 h 1089847"/>
                  <a:gd name="connsiteX4" fmla="*/ 621782 w 1299618"/>
                  <a:gd name="connsiteY4" fmla="*/ 250533 h 1089847"/>
                  <a:gd name="connsiteX5" fmla="*/ 533400 w 1299618"/>
                  <a:gd name="connsiteY5" fmla="*/ 536950 h 1089847"/>
                  <a:gd name="connsiteX6" fmla="*/ 0 w 1299618"/>
                  <a:gd name="connsiteY6" fmla="*/ 359150 h 1089847"/>
                  <a:gd name="connsiteX0" fmla="*/ 1142949 w 1299616"/>
                  <a:gd name="connsiteY0" fmla="*/ 969856 h 1137583"/>
                  <a:gd name="connsiteX1" fmla="*/ 1257249 w 1299616"/>
                  <a:gd name="connsiteY1" fmla="*/ 269033 h 1137583"/>
                  <a:gd name="connsiteX2" fmla="*/ 888744 w 1299616"/>
                  <a:gd name="connsiteY2" fmla="*/ 133553 h 1137583"/>
                  <a:gd name="connsiteX3" fmla="*/ 635000 w 1299616"/>
                  <a:gd name="connsiteY3" fmla="*/ 1070350 h 1137583"/>
                  <a:gd name="connsiteX4" fmla="*/ 533400 w 1299616"/>
                  <a:gd name="connsiteY4" fmla="*/ 536950 h 1137583"/>
                  <a:gd name="connsiteX5" fmla="*/ 0 w 1299616"/>
                  <a:gd name="connsiteY5" fmla="*/ 359150 h 1137583"/>
                  <a:gd name="connsiteX0" fmla="*/ 1142949 w 1299618"/>
                  <a:gd name="connsiteY0" fmla="*/ 969856 h 1137583"/>
                  <a:gd name="connsiteX1" fmla="*/ 1257249 w 1299618"/>
                  <a:gd name="connsiteY1" fmla="*/ 269033 h 1137583"/>
                  <a:gd name="connsiteX2" fmla="*/ 888744 w 1299618"/>
                  <a:gd name="connsiteY2" fmla="*/ 133553 h 1137583"/>
                  <a:gd name="connsiteX3" fmla="*/ 635000 w 1299618"/>
                  <a:gd name="connsiteY3" fmla="*/ 1070350 h 1137583"/>
                  <a:gd name="connsiteX4" fmla="*/ 533400 w 1299618"/>
                  <a:gd name="connsiteY4" fmla="*/ 536950 h 1137583"/>
                  <a:gd name="connsiteX5" fmla="*/ 412333 w 1299618"/>
                  <a:gd name="connsiteY5" fmla="*/ 225471 h 1137583"/>
                  <a:gd name="connsiteX6" fmla="*/ 0 w 1299618"/>
                  <a:gd name="connsiteY6" fmla="*/ 359150 h 1137583"/>
                  <a:gd name="connsiteX0" fmla="*/ 1142949 w 1299616"/>
                  <a:gd name="connsiteY0" fmla="*/ 880956 h 880956"/>
                  <a:gd name="connsiteX1" fmla="*/ 1257249 w 1299616"/>
                  <a:gd name="connsiteY1" fmla="*/ 180133 h 880956"/>
                  <a:gd name="connsiteX2" fmla="*/ 888744 w 1299616"/>
                  <a:gd name="connsiteY2" fmla="*/ 44653 h 880956"/>
                  <a:gd name="connsiteX3" fmla="*/ 533400 w 1299616"/>
                  <a:gd name="connsiteY3" fmla="*/ 448050 h 880956"/>
                  <a:gd name="connsiteX4" fmla="*/ 412333 w 1299616"/>
                  <a:gd name="connsiteY4" fmla="*/ 136571 h 880956"/>
                  <a:gd name="connsiteX5" fmla="*/ 0 w 1299616"/>
                  <a:gd name="connsiteY5" fmla="*/ 270250 h 880956"/>
                  <a:gd name="connsiteX0" fmla="*/ 1142949 w 1299618"/>
                  <a:gd name="connsiteY0" fmla="*/ 843563 h 843563"/>
                  <a:gd name="connsiteX1" fmla="*/ 1257249 w 1299618"/>
                  <a:gd name="connsiteY1" fmla="*/ 142740 h 843563"/>
                  <a:gd name="connsiteX2" fmla="*/ 888744 w 1299618"/>
                  <a:gd name="connsiteY2" fmla="*/ 7260 h 843563"/>
                  <a:gd name="connsiteX3" fmla="*/ 412333 w 1299618"/>
                  <a:gd name="connsiteY3" fmla="*/ 99178 h 843563"/>
                  <a:gd name="connsiteX4" fmla="*/ 0 w 1299618"/>
                  <a:gd name="connsiteY4" fmla="*/ 232857 h 843563"/>
                  <a:gd name="connsiteX0" fmla="*/ 1142949 w 1299616"/>
                  <a:gd name="connsiteY0" fmla="*/ 843563 h 843563"/>
                  <a:gd name="connsiteX1" fmla="*/ 1257249 w 1299616"/>
                  <a:gd name="connsiteY1" fmla="*/ 142740 h 843563"/>
                  <a:gd name="connsiteX2" fmla="*/ 888744 w 1299616"/>
                  <a:gd name="connsiteY2" fmla="*/ 7260 h 843563"/>
                  <a:gd name="connsiteX3" fmla="*/ 412333 w 1299616"/>
                  <a:gd name="connsiteY3" fmla="*/ 99178 h 843563"/>
                  <a:gd name="connsiteX4" fmla="*/ 0 w 1299616"/>
                  <a:gd name="connsiteY4" fmla="*/ 771227 h 843563"/>
                  <a:gd name="connsiteX0" fmla="*/ 1142949 w 1299618"/>
                  <a:gd name="connsiteY0" fmla="*/ 843563 h 843563"/>
                  <a:gd name="connsiteX1" fmla="*/ 1257249 w 1299618"/>
                  <a:gd name="connsiteY1" fmla="*/ 142740 h 843563"/>
                  <a:gd name="connsiteX2" fmla="*/ 888744 w 1299618"/>
                  <a:gd name="connsiteY2" fmla="*/ 7260 h 843563"/>
                  <a:gd name="connsiteX3" fmla="*/ 412333 w 1299618"/>
                  <a:gd name="connsiteY3" fmla="*/ 99178 h 843563"/>
                  <a:gd name="connsiteX4" fmla="*/ 0 w 1299618"/>
                  <a:gd name="connsiteY4" fmla="*/ 771227 h 843563"/>
                  <a:gd name="connsiteX0" fmla="*/ 1142949 w 1299616"/>
                  <a:gd name="connsiteY0" fmla="*/ 843563 h 843563"/>
                  <a:gd name="connsiteX1" fmla="*/ 1257249 w 1299616"/>
                  <a:gd name="connsiteY1" fmla="*/ 142740 h 843563"/>
                  <a:gd name="connsiteX2" fmla="*/ 888744 w 1299616"/>
                  <a:gd name="connsiteY2" fmla="*/ 7260 h 843563"/>
                  <a:gd name="connsiteX3" fmla="*/ 412333 w 1299616"/>
                  <a:gd name="connsiteY3" fmla="*/ 99178 h 843563"/>
                  <a:gd name="connsiteX4" fmla="*/ 0 w 1299616"/>
                  <a:gd name="connsiteY4" fmla="*/ 771227 h 843563"/>
                  <a:gd name="connsiteX0" fmla="*/ 1142949 w 1299618"/>
                  <a:gd name="connsiteY0" fmla="*/ 914586 h 914586"/>
                  <a:gd name="connsiteX1" fmla="*/ 1257249 w 1299618"/>
                  <a:gd name="connsiteY1" fmla="*/ 213763 h 914586"/>
                  <a:gd name="connsiteX2" fmla="*/ 888744 w 1299618"/>
                  <a:gd name="connsiteY2" fmla="*/ 78283 h 914586"/>
                  <a:gd name="connsiteX3" fmla="*/ 412333 w 1299618"/>
                  <a:gd name="connsiteY3" fmla="*/ 170201 h 914586"/>
                  <a:gd name="connsiteX4" fmla="*/ 0 w 1299618"/>
                  <a:gd name="connsiteY4" fmla="*/ 842250 h 914586"/>
                  <a:gd name="connsiteX0" fmla="*/ 1218333 w 1375000"/>
                  <a:gd name="connsiteY0" fmla="*/ 911621 h 911621"/>
                  <a:gd name="connsiteX1" fmla="*/ 1332633 w 1375000"/>
                  <a:gd name="connsiteY1" fmla="*/ 210798 h 911621"/>
                  <a:gd name="connsiteX2" fmla="*/ 964128 w 1375000"/>
                  <a:gd name="connsiteY2" fmla="*/ 75318 h 911621"/>
                  <a:gd name="connsiteX3" fmla="*/ 373366 w 1375000"/>
                  <a:gd name="connsiteY3" fmla="*/ 170202 h 911621"/>
                  <a:gd name="connsiteX4" fmla="*/ 75384 w 1375000"/>
                  <a:gd name="connsiteY4" fmla="*/ 839285 h 911621"/>
                  <a:gd name="connsiteX0" fmla="*/ 1142949 w 1299618"/>
                  <a:gd name="connsiteY0" fmla="*/ 911620 h 911620"/>
                  <a:gd name="connsiteX1" fmla="*/ 1257249 w 1299618"/>
                  <a:gd name="connsiteY1" fmla="*/ 210797 h 911620"/>
                  <a:gd name="connsiteX2" fmla="*/ 888744 w 1299618"/>
                  <a:gd name="connsiteY2" fmla="*/ 75317 h 911620"/>
                  <a:gd name="connsiteX3" fmla="*/ 297982 w 1299618"/>
                  <a:gd name="connsiteY3" fmla="*/ 170201 h 911620"/>
                  <a:gd name="connsiteX4" fmla="*/ 0 w 1299618"/>
                  <a:gd name="connsiteY4" fmla="*/ 839284 h 911620"/>
                  <a:gd name="connsiteX0" fmla="*/ 1211029 w 1367696"/>
                  <a:gd name="connsiteY0" fmla="*/ 911620 h 911620"/>
                  <a:gd name="connsiteX1" fmla="*/ 1325329 w 1367696"/>
                  <a:gd name="connsiteY1" fmla="*/ 210797 h 911620"/>
                  <a:gd name="connsiteX2" fmla="*/ 956824 w 1367696"/>
                  <a:gd name="connsiteY2" fmla="*/ 75317 h 911620"/>
                  <a:gd name="connsiteX3" fmla="*/ 366062 w 1367696"/>
                  <a:gd name="connsiteY3" fmla="*/ 170201 h 911620"/>
                  <a:gd name="connsiteX4" fmla="*/ 68080 w 1367696"/>
                  <a:gd name="connsiteY4" fmla="*/ 839284 h 911620"/>
                  <a:gd name="connsiteX0" fmla="*/ 1211029 w 1367698"/>
                  <a:gd name="connsiteY0" fmla="*/ 843070 h 843070"/>
                  <a:gd name="connsiteX1" fmla="*/ 1325329 w 1367698"/>
                  <a:gd name="connsiteY1" fmla="*/ 142247 h 843070"/>
                  <a:gd name="connsiteX2" fmla="*/ 956824 w 1367698"/>
                  <a:gd name="connsiteY2" fmla="*/ 6767 h 843070"/>
                  <a:gd name="connsiteX3" fmla="*/ 366062 w 1367698"/>
                  <a:gd name="connsiteY3" fmla="*/ 101651 h 843070"/>
                  <a:gd name="connsiteX4" fmla="*/ 68080 w 1367698"/>
                  <a:gd name="connsiteY4" fmla="*/ 770734 h 843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7698" h="843070">
                    <a:moveTo>
                      <a:pt x="1211029" y="843070"/>
                    </a:moveTo>
                    <a:cubicBezTo>
                      <a:pt x="1187206" y="821650"/>
                      <a:pt x="1367697" y="281631"/>
                      <a:pt x="1325329" y="142247"/>
                    </a:cubicBezTo>
                    <a:cubicBezTo>
                      <a:pt x="1282962" y="2863"/>
                      <a:pt x="1116702" y="13533"/>
                      <a:pt x="956824" y="6767"/>
                    </a:cubicBezTo>
                    <a:cubicBezTo>
                      <a:pt x="796946" y="1"/>
                      <a:pt x="628457" y="1797"/>
                      <a:pt x="366062" y="101651"/>
                    </a:cubicBezTo>
                    <a:cubicBezTo>
                      <a:pt x="0" y="244003"/>
                      <a:pt x="205524" y="546718"/>
                      <a:pt x="68080" y="770734"/>
                    </a:cubicBezTo>
                  </a:path>
                </a:pathLst>
              </a:custGeom>
              <a:ln w="19050">
                <a:solidFill>
                  <a:schemeClr val="tx1"/>
                </a:solidFill>
                <a:prstDash val="sysDash"/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3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77826" name="Picture 2" descr="C:\Users\ruedeekorn_on\Desktop\Final From Khun Lek\FINAL\Sned Wizdom L\Sned Wizdom L\1_Wisdom_Front_01 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0" y="-24"/>
            <a:ext cx="5500726" cy="685802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2866" y="2928934"/>
            <a:ext cx="2582538" cy="71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0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77980"/>
            <a:ext cx="5500694" cy="2608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002450"/>
            <a:ext cx="5500694" cy="256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929322" y="1071546"/>
            <a:ext cx="30003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นอกจากนั้นยังทาให้ห้องด้านที่ไม่ได้รับลมได้รับลมที่ไหลผ่านมาจากอีกด้านของอาคารอีกด้วย ทาให้ห้องอีกฝั่งของอาคารมีการระบายอากาศที่ดีขึ้น รวมไปถึงทางเดินแต่ละชั้นอีกด้วย เป็นการเพิ่มคุณภาพอากาศที่ดีภายในอาคาร 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endParaRPr lang="en-US" i="1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รูป </a:t>
            </a:r>
            <a:r>
              <a:rPr lang="en-US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A </a:t>
            </a:r>
            <a:r>
              <a:rPr lang="th-TH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ผังพื้นแสดงการไหลของกระแสลม กรณีไม่มีช่องระบายอากาศบริเวณทางเข้า ทาให้ลมไม่เข้ามาภายในห้อง </a:t>
            </a:r>
            <a:endParaRPr lang="en-US" i="1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endParaRPr lang="en-US" i="1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endParaRPr lang="en-US" i="1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รูป </a:t>
            </a:r>
            <a:r>
              <a:rPr lang="en-US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B </a:t>
            </a:r>
            <a:r>
              <a:rPr lang="th-TH" i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ผังพื้นแสดงการไหลของกระแสลม กรณีเปิดช่องระบายอากาศบริเวณทางเข้า ทาให้ลมไหลเข้ามาภายในห้อง และไหลผ่านไปยังทางเดิน และผ่านเข้าไปยังห้องอีกฝั่งของอาคารได้ด้วย 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8" name="Picture 2" descr="D:\MAGNOLIA\NEW_MagnoliaHoriz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/>
          <a:srcRect l="21998" t="25586" r="35176" b="6054"/>
          <a:stretch>
            <a:fillRect/>
          </a:stretch>
        </p:blipFill>
        <p:spPr bwMode="auto">
          <a:xfrm>
            <a:off x="285720" y="1714488"/>
            <a:ext cx="4855743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572132" y="1714488"/>
            <a:ext cx="32861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B Adman X" pitchFamily="2" charset="-34"/>
                <a:cs typeface="DB Adman X" pitchFamily="2" charset="-34"/>
              </a:rPr>
              <a:t>Project Whizdom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DB Adman X" pitchFamily="2" charset="-34"/>
                <a:cs typeface="DB Adman X" pitchFamily="2" charset="-34"/>
              </a:rPr>
              <a:t>Ratchada-Ladpraw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B Adman X" pitchFamily="2" charset="-34"/>
                <a:cs typeface="DB Adman X" pitchFamily="2" charset="-34"/>
              </a:rPr>
              <a:t> Behavior and Psychology </a:t>
            </a:r>
          </a:p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B Adman X" pitchFamily="2" charset="-34"/>
                <a:cs typeface="DB Adman X" pitchFamily="2" charset="-34"/>
              </a:rPr>
              <a:t>Human Dimension </a:t>
            </a:r>
          </a:p>
          <a:p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การออกแบบระยะต่างๆ เพื่อการใช้งานที่สะดวก ภายในห้องมีรายละเอียดการออกแบบเพื่อเหมาะสมกับระยะของร่างกายมนุษย์ เพื่อการใช้งานที่สะดวกและถูกสุขลักษณะ ได้แก่ 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ระยะห้องนอน 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ระยะรอบเตียง อย่างน้อย 0.55 เมตร </a:t>
            </a: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ระยะรอบเตียงด้านที่มีตู้เสื้อผ้า หรือโต๊ะทางาน อย่างน้อย 0.70 เมตร </a:t>
            </a:r>
          </a:p>
        </p:txBody>
      </p:sp>
      <p:pic>
        <p:nvPicPr>
          <p:cNvPr id="11" name="Picture 2" descr="D:\MAGNOLIA\NEW_MagnoliaHoriz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/>
          <a:srcRect l="23609" t="23437" r="49488" b="9179"/>
          <a:stretch>
            <a:fillRect/>
          </a:stretch>
        </p:blipFill>
        <p:spPr bwMode="auto">
          <a:xfrm>
            <a:off x="357158" y="1714488"/>
            <a:ext cx="350046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 l="49890" t="56511" r="28148" b="9179"/>
          <a:stretch>
            <a:fillRect/>
          </a:stretch>
        </p:blipFill>
        <p:spPr bwMode="auto">
          <a:xfrm>
            <a:off x="3929058" y="4143380"/>
            <a:ext cx="2857520" cy="250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143372" y="725931"/>
            <a:ext cx="457200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B Adman X" pitchFamily="2" charset="-34"/>
                <a:cs typeface="DB Adman X" pitchFamily="2" charset="-34"/>
              </a:rPr>
              <a:t>Project Whizdom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DB Adman X" pitchFamily="2" charset="-34"/>
                <a:cs typeface="DB Adman X" pitchFamily="2" charset="-34"/>
              </a:rPr>
              <a:t>Ratchada-Ladprao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B Adman X" pitchFamily="2" charset="-34"/>
                <a:cs typeface="DB Adman X" pitchFamily="2" charset="-34"/>
              </a:rPr>
              <a:t> Behavior and Psychology </a:t>
            </a:r>
          </a:p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DB Adman X" pitchFamily="2" charset="-34"/>
                <a:cs typeface="DB Adman X" pitchFamily="2" charset="-34"/>
              </a:rPr>
              <a:t>Human Dimension </a:t>
            </a:r>
          </a:p>
          <a:p>
            <a:endParaRPr lang="en-US" sz="1400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th-TH" sz="14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ระยะส่วนเตรียมอาหาร </a:t>
            </a:r>
          </a:p>
          <a:p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เตาไฟไม่ควรวางตรงข้ามกับอ่างล้างจาน ตู้เย็น </a:t>
            </a:r>
          </a:p>
          <a:p>
            <a:pPr>
              <a:buFontTx/>
              <a:buChar char="-"/>
            </a:pPr>
            <a:r>
              <a:rPr lang="th-TH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ความลึกเคาน์เตอร์ 0.60 เมตร </a:t>
            </a:r>
            <a:endParaRPr lang="en-US" sz="1400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pPr>
              <a:buFontTx/>
              <a:buChar char="-"/>
            </a:pPr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r>
              <a:rPr lang="th-TH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เตาไฟฟ้า กว้าง 0.80 เมตร(จากกึ่งกลางไม่น้อยกว่า 0.40 ม.) </a:t>
            </a:r>
            <a:endParaRPr lang="en-US" sz="1400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pPr>
              <a:buFontTx/>
              <a:buChar char="-"/>
            </a:pPr>
            <a:r>
              <a:rPr lang="th-TH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อ่างล้างจาน กว้าง 0.80 เมตร(จากกึ่งกลางไม่น้อยกว่า 0.40 ม.) </a:t>
            </a:r>
          </a:p>
          <a:p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ตู้เย็น กว้าง 0.70 เมตร </a:t>
            </a:r>
          </a:p>
          <a:p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เครื่องซักผ้า กว้าง 0.75 เมตร </a:t>
            </a:r>
          </a:p>
          <a:p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ระยะเดินหน้าเตรียมอาหาร อย่างน้อย 0.90 เมตร </a:t>
            </a:r>
          </a:p>
          <a:p>
            <a:r>
              <a:rPr lang="en-US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ระยะห่างจากโต๊ะทานอาหาร อย่างน้อย 0.90 เมตร </a:t>
            </a:r>
          </a:p>
          <a:p>
            <a:endParaRPr lang="en-US" b="1" dirty="0" smtClean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8" name="Picture 2" descr="D:\MAGNOLIA\NEW_MagnoliaHoriz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RESEARCH AND DEVELOPMENT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/>
          <a:srcRect l="21449" t="23633" r="37372" b="8007"/>
          <a:stretch>
            <a:fillRect/>
          </a:stretch>
        </p:blipFill>
        <p:spPr bwMode="auto">
          <a:xfrm>
            <a:off x="214282" y="1357298"/>
            <a:ext cx="535785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572132" y="642918"/>
            <a:ext cx="357186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DB Adman X" pitchFamily="2" charset="-34"/>
              <a:cs typeface="DB Adman X" pitchFamily="2" charset="-34"/>
            </a:endParaRPr>
          </a:p>
          <a:p>
            <a:endParaRPr lang="en-US" b="1" dirty="0" smtClean="0">
              <a:latin typeface="DB Adman X" pitchFamily="2" charset="-34"/>
              <a:cs typeface="DB Adman X" pitchFamily="2" charset="-34"/>
            </a:endParaRPr>
          </a:p>
          <a:p>
            <a:r>
              <a:rPr lang="en-US" b="1" dirty="0" smtClean="0">
                <a:latin typeface="DB Adman X" pitchFamily="2" charset="-34"/>
                <a:cs typeface="DB Adman X" pitchFamily="2" charset="-34"/>
              </a:rPr>
              <a:t>Project Whizdom </a:t>
            </a:r>
            <a:r>
              <a:rPr lang="en-US" b="1" dirty="0" err="1" smtClean="0">
                <a:latin typeface="DB Adman X" pitchFamily="2" charset="-34"/>
                <a:cs typeface="DB Adman X" pitchFamily="2" charset="-34"/>
              </a:rPr>
              <a:t>Ratchada-Ladprao</a:t>
            </a:r>
            <a:r>
              <a:rPr lang="en-US" b="1" dirty="0" smtClean="0">
                <a:latin typeface="DB Adman X" pitchFamily="2" charset="-34"/>
                <a:cs typeface="DB Adman X" pitchFamily="2" charset="-34"/>
              </a:rPr>
              <a:t> Behavior and Psychology </a:t>
            </a:r>
          </a:p>
          <a:p>
            <a:r>
              <a:rPr lang="en-US" b="1" dirty="0" smtClean="0">
                <a:latin typeface="DB Adman X" pitchFamily="2" charset="-34"/>
                <a:cs typeface="DB Adman X" pitchFamily="2" charset="-34"/>
              </a:rPr>
              <a:t>Universal Design </a:t>
            </a:r>
          </a:p>
          <a:p>
            <a:r>
              <a:rPr lang="th-TH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การออกแบบสาหรับทุกคน โครงการวิสซ์ดอม รัชดา-ลาดพร้าว ได้ออกแบบเผื่อสาหรับผู้สูงอายุไว้ด้วย เพื่อรองรับกับการใช้งานของทุกคน โดยจะเน้นพื้นที่หลัก 3 ส่วน คือ </a:t>
            </a:r>
          </a:p>
          <a:p>
            <a:pPr>
              <a:buFontTx/>
              <a:buChar char="-"/>
            </a:pP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ที่จอดรถสาหรับผู้สูงอายุ อยู่ในพื้นที่ใกล้ทางเข้าอาคารที่สุด และใกล้ตาแหน่งทางลาด 1:12 </a:t>
            </a:r>
            <a:endParaRPr lang="en-US" sz="1600" dirty="0" smtClean="0">
              <a:solidFill>
                <a:schemeClr val="accent6">
                  <a:lumMod val="20000"/>
                  <a:lumOff val="8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 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ส่วนต้อนรับ / ส่วนกลาง (</a:t>
            </a:r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Reception Area) </a:t>
            </a:r>
          </a:p>
          <a:p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- 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บริเวณชั้น 1 </a:t>
            </a:r>
          </a:p>
          <a:p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- 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พื้นราบเสมอกัน พื้นกันลื่น และมี</a:t>
            </a:r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ห้องน้าสาหรับทุกคน </a:t>
            </a:r>
          </a:p>
          <a:p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- 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ส่วนนันทนาการ (</a:t>
            </a:r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Facilities Area) </a:t>
            </a:r>
          </a:p>
          <a:p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- 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ชั้น 5 และ 27 </a:t>
            </a:r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o</a:t>
            </a:r>
          </a:p>
          <a:p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- 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พื้นราบเสมอกัน (หรือทางลาด </a:t>
            </a:r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1:12) พื้นกันลื่น และมีห้องน้าสาหรับ</a:t>
            </a:r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ทุกคน </a:t>
            </a:r>
          </a:p>
          <a:p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-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ลิฟท์มีปุ่มอักษรเบลล์และมีเสียงบอก</a:t>
            </a:r>
            <a:r>
              <a:rPr lang="en-US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	</a:t>
            </a:r>
            <a:r>
              <a:rPr lang="th-TH" sz="16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B Adman X" pitchFamily="2" charset="-34"/>
                <a:cs typeface="DB Adman X" pitchFamily="2" charset="-34"/>
              </a:rPr>
              <a:t>ชั้น </a:t>
            </a:r>
          </a:p>
        </p:txBody>
      </p:sp>
      <p:pic>
        <p:nvPicPr>
          <p:cNvPr id="8" name="Picture 2" descr="D:\MAGNOLIA\NEW_MagnoliaHoriz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 t="930" b="23831"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29642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LAND INFORMATION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810" y="2428868"/>
            <a:ext cx="41434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LAND INFORMATION</a:t>
            </a:r>
          </a:p>
          <a:p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AREA		:  3-0-42 RAI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		   1,242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sq.wa</a:t>
            </a:r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  <a:latin typeface="DB Adman X" pitchFamily="2" charset="-34"/>
              <a:cs typeface="DB Adman X" pitchFamily="2" charset="-34"/>
            </a:endParaRP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		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  4,968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sq.m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.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FAR		:   7:1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MAX GFA		:   34,771.26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sq.m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.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MAX CFA		:   37,563.35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sq.m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.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B Adman X" pitchFamily="2" charset="-34"/>
                <a:cs typeface="DB Adman X" pitchFamily="2" charset="-34"/>
              </a:rPr>
              <a:t>DESIGN EFFICIENCY	:   56.92%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14" y="3911779"/>
            <a:ext cx="2714644" cy="2231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1357298"/>
            <a:ext cx="2713528" cy="2357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D:\MAGNOLIA\NEW_MagnoliaHoriz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"/>
            <a:ext cx="8329642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PROJECT INFORMATION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6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7885" t="14174" r="14477" b="16841"/>
          <a:stretch>
            <a:fillRect/>
          </a:stretch>
        </p:blipFill>
        <p:spPr bwMode="auto">
          <a:xfrm>
            <a:off x="0" y="1113358"/>
            <a:ext cx="9144000" cy="574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-32" y="-24"/>
            <a:ext cx="8329642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ROOM MIX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71101442"/>
              </p:ext>
            </p:extLst>
          </p:nvPr>
        </p:nvGraphicFramePr>
        <p:xfrm>
          <a:off x="857224" y="1643050"/>
          <a:ext cx="7358115" cy="402002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452705"/>
                <a:gridCol w="2452705"/>
                <a:gridCol w="2452705"/>
              </a:tblGrid>
              <a:tr h="5328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</a:rPr>
                        <a:t>ROOM</a:t>
                      </a:r>
                      <a:r>
                        <a:rPr lang="en-US" sz="1800" baseline="0" dirty="0" smtClean="0">
                          <a:solidFill>
                            <a:srgbClr val="F68B32"/>
                          </a:solidFill>
                        </a:rPr>
                        <a:t> TYPE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SQ.M.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UNITS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36364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STUDIO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27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84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363649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 BEDROOM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30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147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363649">
                <a:tc vMerge="1">
                  <a:txBody>
                    <a:bodyPr/>
                    <a:lstStyle/>
                    <a:p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34-38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148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36364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2 BEDROOM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46-53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85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36364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DUPLEX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82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18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4958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DUPLEX PENTHOUSE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82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3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4309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PENTHOUSE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105-129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12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36364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TOTAL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-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497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36364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SHOP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61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45058" name="Picture 11" descr="C:\Users\prangchomphu_ku\Desktop\build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310" y="1095852"/>
            <a:ext cx="4096227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3" name="TextBox 2"/>
          <p:cNvSpPr txBox="1">
            <a:spLocks noChangeArrowheads="1"/>
          </p:cNvSpPr>
          <p:nvPr/>
        </p:nvSpPr>
        <p:spPr bwMode="auto">
          <a:xfrm>
            <a:off x="7876699" y="2360295"/>
            <a:ext cx="937244" cy="283154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pPr algn="ctr"/>
            <a:r>
              <a:rPr lang="en-US" sz="1300" dirty="0">
                <a:latin typeface="DB Helvethaica X 45 Li" pitchFamily="2" charset="-34"/>
                <a:cs typeface="DB Helvethaica X 45 Li" pitchFamily="2" charset="-34"/>
              </a:rPr>
              <a:t>Roof Garden</a:t>
            </a:r>
          </a:p>
        </p:txBody>
      </p:sp>
      <p:sp>
        <p:nvSpPr>
          <p:cNvPr id="45074" name="Line Callout 1 22"/>
          <p:cNvSpPr>
            <a:spLocks/>
          </p:cNvSpPr>
          <p:nvPr/>
        </p:nvSpPr>
        <p:spPr bwMode="auto">
          <a:xfrm>
            <a:off x="5997893" y="5307807"/>
            <a:ext cx="652939" cy="250031"/>
          </a:xfrm>
          <a:prstGeom prst="borderCallout1">
            <a:avLst>
              <a:gd name="adj1" fmla="val 53546"/>
              <a:gd name="adj2" fmla="val 110685"/>
              <a:gd name="adj3" fmla="val 51079"/>
              <a:gd name="adj4" fmla="val 226620"/>
            </a:avLst>
          </a:prstGeom>
          <a:solidFill>
            <a:srgbClr val="D37B1B"/>
          </a:solidFill>
          <a:ln w="25400" algn="ctr">
            <a:solidFill>
              <a:srgbClr val="D37B1B"/>
            </a:solidFill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5075" name="TextBox 23"/>
          <p:cNvSpPr txBox="1">
            <a:spLocks noChangeArrowheads="1"/>
          </p:cNvSpPr>
          <p:nvPr/>
        </p:nvSpPr>
        <p:spPr bwMode="auto">
          <a:xfrm>
            <a:off x="5957888" y="5297805"/>
            <a:ext cx="768928" cy="283154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r>
              <a:rPr lang="en-US" sz="1300" dirty="0" smtClean="0">
                <a:latin typeface="DB Helvethaica X 45 Li" pitchFamily="2" charset="-34"/>
                <a:cs typeface="DB Helvethaica X 45 Li" pitchFamily="2" charset="-34"/>
              </a:rPr>
              <a:t>E- </a:t>
            </a:r>
            <a:r>
              <a:rPr lang="en-US" sz="1300" dirty="0">
                <a:latin typeface="DB Helvethaica X 45 Li" pitchFamily="2" charset="-34"/>
                <a:cs typeface="DB Helvethaica X 45 Li" pitchFamily="2" charset="-34"/>
              </a:rPr>
              <a:t>Library</a:t>
            </a:r>
          </a:p>
        </p:txBody>
      </p:sp>
      <p:sp>
        <p:nvSpPr>
          <p:cNvPr id="45076" name="Line Callout 1 24"/>
          <p:cNvSpPr>
            <a:spLocks/>
          </p:cNvSpPr>
          <p:nvPr/>
        </p:nvSpPr>
        <p:spPr bwMode="auto">
          <a:xfrm>
            <a:off x="7682389" y="4856322"/>
            <a:ext cx="911543" cy="248603"/>
          </a:xfrm>
          <a:prstGeom prst="borderCallout1">
            <a:avLst>
              <a:gd name="adj1" fmla="val 109185"/>
              <a:gd name="adj2" fmla="val 38426"/>
              <a:gd name="adj3" fmla="val 269917"/>
              <a:gd name="adj4" fmla="val 39597"/>
            </a:avLst>
          </a:prstGeom>
          <a:solidFill>
            <a:srgbClr val="D37B1B"/>
          </a:solidFill>
          <a:ln w="25400" algn="ctr">
            <a:solidFill>
              <a:srgbClr val="D37B1B"/>
            </a:solidFill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45077" name="TextBox 25"/>
          <p:cNvSpPr txBox="1">
            <a:spLocks noChangeArrowheads="1"/>
          </p:cNvSpPr>
          <p:nvPr/>
        </p:nvSpPr>
        <p:spPr bwMode="auto">
          <a:xfrm>
            <a:off x="7682390" y="4836319"/>
            <a:ext cx="1100751" cy="283154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none" lIns="82296" tIns="41148" rIns="82296" bIns="41148">
            <a:spAutoFit/>
          </a:bodyPr>
          <a:lstStyle/>
          <a:p>
            <a:r>
              <a:rPr lang="en-US" sz="1300" dirty="0">
                <a:latin typeface="DB Helvethaica X 45 Li" pitchFamily="2" charset="-34"/>
                <a:cs typeface="DB Helvethaica X 45 Li" pitchFamily="2" charset="-34"/>
              </a:rPr>
              <a:t>Outdoor Library</a:t>
            </a:r>
          </a:p>
        </p:txBody>
      </p:sp>
      <p:sp>
        <p:nvSpPr>
          <p:cNvPr id="45079" name="TextBox 27"/>
          <p:cNvSpPr txBox="1">
            <a:spLocks noChangeArrowheads="1"/>
          </p:cNvSpPr>
          <p:nvPr/>
        </p:nvSpPr>
        <p:spPr bwMode="auto">
          <a:xfrm>
            <a:off x="7183754" y="1484472"/>
            <a:ext cx="1031583" cy="283154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en-US" sz="1300" dirty="0">
                <a:latin typeface="DB Helvethaica X 45 Li" pitchFamily="2" charset="-34"/>
                <a:cs typeface="DB Helvethaica X 45 Li" pitchFamily="2" charset="-34"/>
              </a:rPr>
              <a:t>Sky Lounge</a:t>
            </a:r>
          </a:p>
        </p:txBody>
      </p:sp>
      <p:sp>
        <p:nvSpPr>
          <p:cNvPr id="45081" name="TextBox 29"/>
          <p:cNvSpPr txBox="1">
            <a:spLocks noChangeArrowheads="1"/>
          </p:cNvSpPr>
          <p:nvPr/>
        </p:nvSpPr>
        <p:spPr bwMode="auto">
          <a:xfrm>
            <a:off x="6572264" y="1931400"/>
            <a:ext cx="772817" cy="283154"/>
          </a:xfrm>
          <a:prstGeom prst="rect">
            <a:avLst/>
          </a:prstGeom>
          <a:solidFill>
            <a:srgbClr val="F68B32"/>
          </a:solidFill>
          <a:ln w="9525">
            <a:noFill/>
            <a:miter lim="800000"/>
            <a:headEnd/>
            <a:tailEnd/>
          </a:ln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en-US" sz="1300" dirty="0">
                <a:latin typeface="DB Helvethaica X 45 Li" pitchFamily="2" charset="-34"/>
                <a:cs typeface="DB Helvethaica X 45 Li" pitchFamily="2" charset="-34"/>
              </a:rPr>
              <a:t>Fitness</a:t>
            </a:r>
          </a:p>
        </p:txBody>
      </p:sp>
      <p:pic>
        <p:nvPicPr>
          <p:cNvPr id="45083" name="Picture 10" descr="C:\Users\prangchomphu_ku\Desktop\fitness.JPG"/>
          <p:cNvPicPr>
            <a:picLocks noChangeAspect="1" noChangeArrowheads="1"/>
          </p:cNvPicPr>
          <p:nvPr/>
        </p:nvPicPr>
        <p:blipFill>
          <a:blip r:embed="rId4" cstate="print"/>
          <a:srcRect b="14453"/>
          <a:stretch>
            <a:fillRect/>
          </a:stretch>
        </p:blipFill>
        <p:spPr bwMode="auto">
          <a:xfrm>
            <a:off x="285720" y="4357694"/>
            <a:ext cx="1857388" cy="119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29642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PRODUCT INFORMATION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57158" y="857232"/>
          <a:ext cx="3929091" cy="33528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795730"/>
                <a:gridCol w="1243198"/>
                <a:gridCol w="890163"/>
              </a:tblGrid>
              <a:tr h="2337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FACILITIES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AREA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Garden</a:t>
                      </a:r>
                      <a:r>
                        <a:rPr lang="en-US" sz="1400" baseline="0" dirty="0" smtClean="0">
                          <a:solidFill>
                            <a:srgbClr val="F68B32"/>
                          </a:solidFill>
                        </a:rPr>
                        <a:t> on ground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795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F68B32"/>
                          </a:solidFill>
                        </a:rPr>
                        <a:t>Sq.m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Garden on Building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284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F68B32"/>
                          </a:solidFill>
                        </a:rPr>
                        <a:t>Sq.m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Roof garden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355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rgbClr val="F68B32"/>
                          </a:solidFill>
                        </a:rPr>
                        <a:t>Sq.m.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Total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1,434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rgbClr val="F68B32"/>
                          </a:solidFill>
                        </a:rPr>
                        <a:t>Sq.m.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Lobby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160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rgbClr val="F68B32"/>
                          </a:solidFill>
                        </a:rPr>
                        <a:t>Sq.m.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Roof Swimming pool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194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F68B32"/>
                          </a:solidFill>
                        </a:rPr>
                        <a:t>Sq.m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Fitness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46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rgbClr val="F68B32"/>
                          </a:solidFill>
                        </a:rPr>
                        <a:t>Sq.m.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Sky Lounge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69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rgbClr val="F68B32"/>
                          </a:solidFill>
                        </a:rPr>
                        <a:t>Sq.m.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Library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74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rgbClr val="F68B32"/>
                          </a:solidFill>
                        </a:rPr>
                        <a:t>Sq.m.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379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Shop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61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F68B32"/>
                          </a:solidFill>
                        </a:rPr>
                        <a:t>Sq.m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</a:rPr>
                        <a:t>.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3" name="Straight Connector 22"/>
          <p:cNvCxnSpPr/>
          <p:nvPr/>
        </p:nvCxnSpPr>
        <p:spPr>
          <a:xfrm rot="5400000">
            <a:off x="7323157" y="2106603"/>
            <a:ext cx="642942" cy="1588"/>
          </a:xfrm>
          <a:prstGeom prst="line">
            <a:avLst/>
          </a:prstGeom>
          <a:ln>
            <a:solidFill>
              <a:srgbClr val="E88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6680215" y="2606669"/>
            <a:ext cx="642942" cy="1588"/>
          </a:xfrm>
          <a:prstGeom prst="line">
            <a:avLst/>
          </a:prstGeom>
          <a:ln>
            <a:solidFill>
              <a:srgbClr val="E88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7751785" y="3106735"/>
            <a:ext cx="928694" cy="1588"/>
          </a:xfrm>
          <a:prstGeom prst="line">
            <a:avLst/>
          </a:prstGeom>
          <a:ln>
            <a:solidFill>
              <a:srgbClr val="E883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" descr="C:\Users\ruedeekorn_on\Desktop\Final From Khun Lek\FINAL\Sned Wizdom L\Sned Wizdom L\1_Wisdom_Top_Garden-02.JPG"/>
          <p:cNvPicPr>
            <a:picLocks noChangeAspect="1" noChangeArrowheads="1"/>
          </p:cNvPicPr>
          <p:nvPr/>
        </p:nvPicPr>
        <p:blipFill>
          <a:blip r:embed="rId5" cstate="print"/>
          <a:srcRect t="5195" b="45454"/>
          <a:stretch>
            <a:fillRect/>
          </a:stretch>
        </p:blipFill>
        <p:spPr bwMode="auto">
          <a:xfrm>
            <a:off x="1214414" y="4357694"/>
            <a:ext cx="3228828" cy="1214446"/>
          </a:xfrm>
          <a:prstGeom prst="rect">
            <a:avLst/>
          </a:prstGeom>
          <a:noFill/>
        </p:spPr>
      </p:pic>
      <p:pic>
        <p:nvPicPr>
          <p:cNvPr id="29" name="Picture 2" descr="D:\MAGNOLIA\NEW_MagnoliaHorizo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42976" y="2928934"/>
            <a:ext cx="7772400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Floor plan </a:t>
            </a: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26626" name="Picture 2" descr="C:\Users\ruedeekorn_on\Desktop\L Project\PNG\ground floo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99010" y="-432959"/>
            <a:ext cx="5240451" cy="7820833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MASTER PLAN</a:t>
            </a:r>
            <a:endParaRPr lang="en-US" sz="32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0" name="Picture 2" descr="D:\MAGNOLIA\NEW_MagnoliaHoriz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857884" y="3692727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DB Adman X" pitchFamily="2" charset="-34"/>
                <a:cs typeface="DB Adman X" pitchFamily="2" charset="-34"/>
              </a:rPr>
              <a:t>LOBBY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9" name="Picture 2" descr="D:\L PROJECT\PERSPECTIVE\Night_Panorama.tif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35156" t="37500" r="11718" b="36794"/>
          <a:stretch>
            <a:fillRect/>
          </a:stretch>
        </p:blipFill>
        <p:spPr bwMode="auto">
          <a:xfrm>
            <a:off x="-1" y="1928802"/>
            <a:ext cx="9153557" cy="2428892"/>
          </a:xfrm>
          <a:prstGeom prst="rect">
            <a:avLst/>
          </a:prstGeom>
          <a:noFill/>
        </p:spPr>
      </p:pic>
      <p:pic>
        <p:nvPicPr>
          <p:cNvPr id="6" name="Picture 2" descr="D:\MAGNOLIA\NEW_MagnoliaHoriz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074" name="Picture 2" descr="C:\Users\ruedeekorn_on\Desktop\28112014 plan color revised\28112014 plan color revised\5  th plan revised 28112014.png"/>
          <p:cNvPicPr>
            <a:picLocks noChangeAspect="1" noChangeArrowheads="1"/>
          </p:cNvPicPr>
          <p:nvPr/>
        </p:nvPicPr>
        <p:blipFill>
          <a:blip r:embed="rId3" cstate="print"/>
          <a:srcRect b="6391"/>
          <a:stretch>
            <a:fillRect/>
          </a:stretch>
        </p:blipFill>
        <p:spPr bwMode="auto">
          <a:xfrm>
            <a:off x="0" y="1386829"/>
            <a:ext cx="9144000" cy="418531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5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 FLOOR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215206" y="1928802"/>
            <a:ext cx="1428760" cy="785818"/>
          </a:xfrm>
          <a:prstGeom prst="rect">
            <a:avLst/>
          </a:prstGeom>
          <a:solidFill>
            <a:schemeClr val="accent4">
              <a:lumMod val="60000"/>
              <a:lumOff val="4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DB Adman X" pitchFamily="2" charset="-34"/>
                <a:cs typeface="DB Adman X" pitchFamily="2" charset="-34"/>
              </a:rPr>
              <a:t>LIBRARY</a:t>
            </a:r>
            <a:endParaRPr lang="en-US" dirty="0"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01024" y="2928934"/>
            <a:ext cx="714380" cy="357190"/>
          </a:xfrm>
          <a:prstGeom prst="rect">
            <a:avLst/>
          </a:prstGeom>
          <a:solidFill>
            <a:schemeClr val="accent1">
              <a:lumMod val="20000"/>
              <a:lumOff val="80000"/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DB Adman X" pitchFamily="2" charset="-34"/>
                <a:cs typeface="DB Adman X" pitchFamily="2" charset="-34"/>
              </a:rPr>
              <a:t>LAUNDRY</a:t>
            </a:r>
            <a:endParaRPr lang="en-US" sz="1200" dirty="0">
              <a:solidFill>
                <a:schemeClr val="tx1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3768" y="1785926"/>
            <a:ext cx="1071570" cy="1428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072330" y="1785926"/>
            <a:ext cx="142875" cy="9286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072198" y="1785926"/>
            <a:ext cx="35719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786578" y="1785926"/>
            <a:ext cx="35719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786446" y="1428736"/>
            <a:ext cx="2428892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86446" y="1454455"/>
            <a:ext cx="357190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072198" y="1500175"/>
            <a:ext cx="71438" cy="2857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6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 FLOOR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8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4099" name="Picture 3" descr="C:\Users\ruedeekorn_on\Desktop\28112014 plan color revised\28112014 plan color revised\Binder1_Page_01.png"/>
          <p:cNvPicPr>
            <a:picLocks noChangeAspect="1" noChangeArrowheads="1"/>
          </p:cNvPicPr>
          <p:nvPr/>
        </p:nvPicPr>
        <p:blipFill>
          <a:blip r:embed="rId4"/>
          <a:srcRect b="9907"/>
          <a:stretch>
            <a:fillRect/>
          </a:stretch>
        </p:blipFill>
        <p:spPr bwMode="auto">
          <a:xfrm>
            <a:off x="-1457" y="1643050"/>
            <a:ext cx="9145457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7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,9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… 23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rd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FLOOR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8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9" name="Picture 2" descr="C:\Users\ruedeekorn_on\Desktop\28112014 plan color revised\28112014 plan color revised\Binder1_Page_02.png"/>
          <p:cNvPicPr>
            <a:picLocks noChangeAspect="1" noChangeArrowheads="1"/>
          </p:cNvPicPr>
          <p:nvPr/>
        </p:nvPicPr>
        <p:blipFill>
          <a:blip r:embed="rId4"/>
          <a:srcRect l="1562" b="8027"/>
          <a:stretch>
            <a:fillRect/>
          </a:stretch>
        </p:blipFill>
        <p:spPr bwMode="auto">
          <a:xfrm>
            <a:off x="0" y="1638389"/>
            <a:ext cx="9144000" cy="4005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8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,10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th,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… 24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FLOOR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9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5122" name="Picture 2" descr="C:\Users\ruedeekorn_on\Desktop\28112014 plan color revised\28112014 plan color revised\Binder1_Page_11.png"/>
          <p:cNvPicPr>
            <a:picLocks noChangeAspect="1" noChangeArrowheads="1"/>
          </p:cNvPicPr>
          <p:nvPr/>
        </p:nvPicPr>
        <p:blipFill>
          <a:blip r:embed="rId4"/>
          <a:srcRect b="9620"/>
          <a:stretch>
            <a:fillRect/>
          </a:stretch>
        </p:blipFill>
        <p:spPr bwMode="auto">
          <a:xfrm>
            <a:off x="0" y="1571612"/>
            <a:ext cx="9144032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25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 FLOOR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9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72272"/>
            <a:ext cx="1221050" cy="205088"/>
          </a:xfrm>
          <a:prstGeom prst="rect">
            <a:avLst/>
          </a:prstGeom>
          <a:noFill/>
        </p:spPr>
      </p:pic>
      <p:pic>
        <p:nvPicPr>
          <p:cNvPr id="6146" name="Picture 2" descr="C:\Users\ruedeekorn_on\Desktop\28112014 plan color revised\28112014 plan color revised\25  th plan revised 28112014.png"/>
          <p:cNvPicPr>
            <a:picLocks noChangeAspect="1" noChangeArrowheads="1"/>
          </p:cNvPicPr>
          <p:nvPr/>
        </p:nvPicPr>
        <p:blipFill>
          <a:blip r:embed="rId4"/>
          <a:srcRect l="1562" b="6677"/>
          <a:stretch>
            <a:fillRect/>
          </a:stretch>
        </p:blipFill>
        <p:spPr bwMode="auto">
          <a:xfrm>
            <a:off x="0" y="1579564"/>
            <a:ext cx="9143999" cy="40640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3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26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 FLOOR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1026" name="Picture 2" descr="C:\Users\ruedeekorn_on\Desktop\28112014 plan color revised\28112014 plan color revised\26  th plan revised 28112014.png"/>
          <p:cNvPicPr>
            <a:picLocks noChangeAspect="1" noChangeArrowheads="1"/>
          </p:cNvPicPr>
          <p:nvPr/>
        </p:nvPicPr>
        <p:blipFill>
          <a:blip r:embed="rId5" cstate="print"/>
          <a:srcRect b="11286"/>
          <a:stretch>
            <a:fillRect/>
          </a:stretch>
        </p:blipFill>
        <p:spPr bwMode="auto">
          <a:xfrm>
            <a:off x="0" y="1357298"/>
            <a:ext cx="9144000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3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27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 FLOOR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pic>
        <p:nvPicPr>
          <p:cNvPr id="2050" name="Picture 2" descr="C:\Users\ruedeekorn_on\Desktop\28112014 plan color revised\28112014 plan color revised\27  th plan revised 28112014.png"/>
          <p:cNvPicPr>
            <a:picLocks noChangeAspect="1" noChangeArrowheads="1"/>
          </p:cNvPicPr>
          <p:nvPr/>
        </p:nvPicPr>
        <p:blipFill>
          <a:blip r:embed="rId5" cstate="print"/>
          <a:srcRect b="9494"/>
          <a:stretch>
            <a:fillRect/>
          </a:stretch>
        </p:blipFill>
        <p:spPr bwMode="auto">
          <a:xfrm>
            <a:off x="0" y="1571612"/>
            <a:ext cx="9144000" cy="3898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" y="-2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ROOF TOP FLOOR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7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358082" y="2000240"/>
            <a:ext cx="1285884" cy="7858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DB Adman X" pitchFamily="2" charset="-34"/>
                <a:cs typeface="DB Adman X" pitchFamily="2" charset="-34"/>
              </a:rPr>
              <a:t>SKY LOUNGE</a:t>
            </a:r>
            <a:endParaRPr lang="en-US" dirty="0"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29520" y="4214818"/>
            <a:ext cx="1214446" cy="64294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DB Adman X" pitchFamily="2" charset="-34"/>
                <a:cs typeface="DB Adman X" pitchFamily="2" charset="-34"/>
              </a:rPr>
              <a:t>FITNESS</a:t>
            </a:r>
            <a:endParaRPr lang="en-US" dirty="0">
              <a:latin typeface="DB Adman X" pitchFamily="2" charset="-34"/>
              <a:cs typeface="DB Adman X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0032" y="1669901"/>
            <a:ext cx="8758248" cy="3473610"/>
            <a:chOff x="100032" y="1669901"/>
            <a:chExt cx="8758248" cy="3473610"/>
          </a:xfrm>
        </p:grpSpPr>
        <p:pic>
          <p:nvPicPr>
            <p:cNvPr id="35841" name="Picture 1" descr="C:\Users\ruedeekorn_on\Desktop\PNG\roof floor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>
              <a:off x="2742351" y="-972418"/>
              <a:ext cx="3473610" cy="8758248"/>
            </a:xfrm>
            <a:prstGeom prst="rect">
              <a:avLst/>
            </a:prstGeom>
            <a:noFill/>
          </p:spPr>
        </p:pic>
        <p:pic>
          <p:nvPicPr>
            <p:cNvPr id="10" name="Picture 1" descr="C:\Users\ruedeekorn_on\Desktop\PNG\roof floor.pn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25901" t="91170" r="57177" b="2523"/>
            <a:stretch/>
          </p:blipFill>
          <p:spPr bwMode="auto">
            <a:xfrm rot="16200000">
              <a:off x="8034293" y="2836551"/>
              <a:ext cx="587829" cy="552480"/>
            </a:xfrm>
            <a:prstGeom prst="rect">
              <a:avLst/>
            </a:prstGeom>
            <a:noFill/>
          </p:spPr>
        </p:pic>
        <p:pic>
          <p:nvPicPr>
            <p:cNvPr id="11" name="Picture 1" descr="C:\Users\ruedeekorn_on\Desktop\PNG\roof floor.png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4146" t="91183" r="32350" b="2727"/>
            <a:stretch/>
          </p:blipFill>
          <p:spPr bwMode="auto">
            <a:xfrm rot="16200000">
              <a:off x="7969051" y="3498507"/>
              <a:ext cx="816430" cy="533400"/>
            </a:xfrm>
            <a:prstGeom prst="rect">
              <a:avLst/>
            </a:prstGeom>
            <a:noFill/>
          </p:spPr>
        </p:pic>
      </p:grpSp>
      <p:sp>
        <p:nvSpPr>
          <p:cNvPr id="12" name="Rectangle 11"/>
          <p:cNvSpPr/>
          <p:nvPr/>
        </p:nvSpPr>
        <p:spPr>
          <a:xfrm>
            <a:off x="7358082" y="1928802"/>
            <a:ext cx="1285884" cy="9286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DB Adman X" pitchFamily="2" charset="-34"/>
                <a:cs typeface="DB Adman X" pitchFamily="2" charset="-34"/>
              </a:rPr>
              <a:t>SKY LOUNGE</a:t>
            </a:r>
            <a:endParaRPr lang="en-US" dirty="0"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29520" y="4286256"/>
            <a:ext cx="1285884" cy="64294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DB Adman X" pitchFamily="2" charset="-34"/>
                <a:cs typeface="DB Adman X" pitchFamily="2" charset="-34"/>
              </a:rPr>
              <a:t>FITNESS</a:t>
            </a:r>
            <a:endParaRPr lang="en-US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8143900" cy="1362075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Panoramic view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31746" name="Picture 2" descr="C:\Users\ruedeekorn_on\Desktop\Binder1_Pag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750603"/>
            <a:ext cx="3571900" cy="1785950"/>
          </a:xfrm>
          <a:prstGeom prst="rect">
            <a:avLst/>
          </a:prstGeom>
          <a:noFill/>
        </p:spPr>
      </p:pic>
      <p:pic>
        <p:nvPicPr>
          <p:cNvPr id="32770" name="Picture 2" descr="C:\Users\ruedeekorn_on\Desktop\Binder1_Page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785794"/>
            <a:ext cx="3571900" cy="1785950"/>
          </a:xfrm>
          <a:prstGeom prst="rect">
            <a:avLst/>
          </a:prstGeom>
          <a:noFill/>
        </p:spPr>
      </p:pic>
      <p:pic>
        <p:nvPicPr>
          <p:cNvPr id="32771" name="Picture 3" descr="C:\Users\ruedeekorn_on\Desktop\Binder1_Page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2786058"/>
            <a:ext cx="3560792" cy="1780396"/>
          </a:xfrm>
          <a:prstGeom prst="rect">
            <a:avLst/>
          </a:prstGeom>
          <a:noFill/>
        </p:spPr>
      </p:pic>
      <p:pic>
        <p:nvPicPr>
          <p:cNvPr id="8" name="Picture 9" descr="C:\Users\prangchomphu_ku\Desktop\building.png"/>
          <p:cNvPicPr>
            <a:picLocks noChangeAspect="1" noChangeArrowheads="1"/>
          </p:cNvPicPr>
          <p:nvPr/>
        </p:nvPicPr>
        <p:blipFill>
          <a:blip r:embed="rId6" cstate="print"/>
          <a:srcRect l="25155" t="16483"/>
          <a:stretch>
            <a:fillRect/>
          </a:stretch>
        </p:blipFill>
        <p:spPr bwMode="auto">
          <a:xfrm>
            <a:off x="30074" y="-2265"/>
            <a:ext cx="4470488" cy="671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>
            <a:off x="3714744" y="4786322"/>
            <a:ext cx="1571636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714744" y="3714752"/>
            <a:ext cx="1571636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714744" y="2428868"/>
            <a:ext cx="1571636" cy="158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987282" y="4357694"/>
            <a:ext cx="108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88338"/>
                </a:solidFill>
              </a:rPr>
              <a:t>10</a:t>
            </a:r>
            <a:r>
              <a:rPr lang="en-US" baseline="30000" dirty="0" smtClean="0">
                <a:solidFill>
                  <a:srgbClr val="E88338"/>
                </a:solidFill>
              </a:rPr>
              <a:t>th</a:t>
            </a:r>
            <a:r>
              <a:rPr lang="en-US" dirty="0" smtClean="0">
                <a:solidFill>
                  <a:srgbClr val="E88338"/>
                </a:solidFill>
              </a:rPr>
              <a:t> floor</a:t>
            </a:r>
            <a:endParaRPr lang="en-US" dirty="0">
              <a:solidFill>
                <a:srgbClr val="E8833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0496" y="3286124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88338"/>
                </a:solidFill>
              </a:rPr>
              <a:t>2</a:t>
            </a:r>
            <a:r>
              <a:rPr lang="en-US" dirty="0" smtClean="0">
                <a:solidFill>
                  <a:srgbClr val="E88338"/>
                </a:solidFill>
              </a:rPr>
              <a:t>0</a:t>
            </a:r>
            <a:r>
              <a:rPr lang="en-US" baseline="30000" dirty="0" smtClean="0">
                <a:solidFill>
                  <a:srgbClr val="E88338"/>
                </a:solidFill>
              </a:rPr>
              <a:t>th</a:t>
            </a:r>
            <a:r>
              <a:rPr lang="en-US" dirty="0" smtClean="0">
                <a:solidFill>
                  <a:srgbClr val="E88338"/>
                </a:solidFill>
              </a:rPr>
              <a:t> floor</a:t>
            </a:r>
            <a:endParaRPr lang="en-US" dirty="0">
              <a:solidFill>
                <a:srgbClr val="E8833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9058" y="192880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88338"/>
                </a:solidFill>
              </a:rPr>
              <a:t>28</a:t>
            </a:r>
            <a:r>
              <a:rPr lang="en-US" baseline="30000" dirty="0" smtClean="0">
                <a:solidFill>
                  <a:srgbClr val="E88338"/>
                </a:solidFill>
              </a:rPr>
              <a:t>th</a:t>
            </a:r>
            <a:r>
              <a:rPr lang="en-US" dirty="0" smtClean="0">
                <a:solidFill>
                  <a:srgbClr val="E88338"/>
                </a:solidFill>
              </a:rPr>
              <a:t> floor</a:t>
            </a:r>
            <a:endParaRPr lang="en-US" dirty="0">
              <a:solidFill>
                <a:srgbClr val="E88338"/>
              </a:solidFill>
            </a:endParaRPr>
          </a:p>
        </p:txBody>
      </p:sp>
      <p:pic>
        <p:nvPicPr>
          <p:cNvPr id="18" name="Picture 2" descr="D:\MAGNOLIA\NEW_MagnoliaHorizo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5786" y="2852743"/>
            <a:ext cx="8143932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Room layout AND PERSPECTIVE IMAGE</a:t>
            </a: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" y="1200150"/>
            <a:ext cx="8869680" cy="55206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7560" y="1463040"/>
            <a:ext cx="292608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57450" y="2788920"/>
            <a:ext cx="811530" cy="8115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1880" y="2628900"/>
            <a:ext cx="1520190" cy="1520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37460" y="4217670"/>
            <a:ext cx="2308860" cy="23088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80160" y="4377690"/>
            <a:ext cx="1520190" cy="15201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60220" y="4491990"/>
            <a:ext cx="720090" cy="571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48790" y="1565910"/>
            <a:ext cx="2708910" cy="43205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40530" y="1463040"/>
            <a:ext cx="1177290" cy="12115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49390" y="1497330"/>
            <a:ext cx="2194560" cy="1154430"/>
          </a:xfrm>
          <a:prstGeom prst="rect">
            <a:avLst/>
          </a:prstGeom>
          <a:solidFill>
            <a:srgbClr val="E88338"/>
          </a:solidFill>
          <a:ln w="12700">
            <a:noFill/>
            <a:miter lim="800000"/>
            <a:headEnd/>
            <a:tailEnd/>
          </a:ln>
        </p:spPr>
      </p:pic>
      <p:sp>
        <p:nvSpPr>
          <p:cNvPr id="16398" name="Freeform 1"/>
          <p:cNvSpPr>
            <a:spLocks/>
          </p:cNvSpPr>
          <p:nvPr/>
        </p:nvSpPr>
        <p:spPr bwMode="auto">
          <a:xfrm>
            <a:off x="7258050" y="3331845"/>
            <a:ext cx="1511618" cy="1997393"/>
          </a:xfrm>
          <a:custGeom>
            <a:avLst/>
            <a:gdLst>
              <a:gd name="T0" fmla="*/ 0 w 1678899"/>
              <a:gd name="T1" fmla="*/ 0 h 2218545"/>
              <a:gd name="T2" fmla="*/ 959757 w 1678899"/>
              <a:gd name="T3" fmla="*/ 434868 h 2218545"/>
              <a:gd name="T4" fmla="*/ 1094723 w 1678899"/>
              <a:gd name="T5" fmla="*/ 524840 h 2218545"/>
              <a:gd name="T6" fmla="*/ 1199696 w 1678899"/>
              <a:gd name="T7" fmla="*/ 659800 h 2218545"/>
              <a:gd name="T8" fmla="*/ 1274677 w 1678899"/>
              <a:gd name="T9" fmla="*/ 749773 h 2218545"/>
              <a:gd name="T10" fmla="*/ 1319666 w 1678899"/>
              <a:gd name="T11" fmla="*/ 794758 h 2218545"/>
              <a:gd name="T12" fmla="*/ 1364654 w 1678899"/>
              <a:gd name="T13" fmla="*/ 899726 h 2218545"/>
              <a:gd name="T14" fmla="*/ 1424639 w 1678899"/>
              <a:gd name="T15" fmla="*/ 944713 h 2218545"/>
              <a:gd name="T16" fmla="*/ 1484624 w 1678899"/>
              <a:gd name="T17" fmla="*/ 1034686 h 2218545"/>
              <a:gd name="T18" fmla="*/ 1589598 w 1678899"/>
              <a:gd name="T19" fmla="*/ 1199636 h 2218545"/>
              <a:gd name="T20" fmla="*/ 1619590 w 1678899"/>
              <a:gd name="T21" fmla="*/ 1319599 h 2218545"/>
              <a:gd name="T22" fmla="*/ 1649582 w 1678899"/>
              <a:gd name="T23" fmla="*/ 1364585 h 2218545"/>
              <a:gd name="T24" fmla="*/ 1679575 w 1678899"/>
              <a:gd name="T25" fmla="*/ 1514539 h 2218545"/>
              <a:gd name="T26" fmla="*/ 1664578 w 1678899"/>
              <a:gd name="T27" fmla="*/ 1829443 h 2218545"/>
              <a:gd name="T28" fmla="*/ 1589598 w 1678899"/>
              <a:gd name="T29" fmla="*/ 1964402 h 2218545"/>
              <a:gd name="T30" fmla="*/ 1514617 w 1678899"/>
              <a:gd name="T31" fmla="*/ 2039380 h 2218545"/>
              <a:gd name="T32" fmla="*/ 1499621 w 1678899"/>
              <a:gd name="T33" fmla="*/ 2084366 h 2218545"/>
              <a:gd name="T34" fmla="*/ 1454631 w 1678899"/>
              <a:gd name="T35" fmla="*/ 2114357 h 2218545"/>
              <a:gd name="T36" fmla="*/ 1409643 w 1678899"/>
              <a:gd name="T37" fmla="*/ 2159343 h 2218545"/>
              <a:gd name="T38" fmla="*/ 1319666 w 1678899"/>
              <a:gd name="T39" fmla="*/ 2219325 h 2218545"/>
              <a:gd name="T40" fmla="*/ 899772 w 1678899"/>
              <a:gd name="T41" fmla="*/ 2204330 h 2218545"/>
              <a:gd name="T42" fmla="*/ 854784 w 1678899"/>
              <a:gd name="T43" fmla="*/ 2189333 h 2218545"/>
              <a:gd name="T44" fmla="*/ 824791 w 1678899"/>
              <a:gd name="T45" fmla="*/ 2144348 h 2218545"/>
              <a:gd name="T46" fmla="*/ 764807 w 1678899"/>
              <a:gd name="T47" fmla="*/ 2084366 h 2218545"/>
              <a:gd name="T48" fmla="*/ 659833 w 1678899"/>
              <a:gd name="T49" fmla="*/ 1874430 h 2218545"/>
              <a:gd name="T50" fmla="*/ 449886 w 1678899"/>
              <a:gd name="T51" fmla="*/ 1529535 h 2218545"/>
              <a:gd name="T52" fmla="*/ 389901 w 1678899"/>
              <a:gd name="T53" fmla="*/ 1454557 h 2218545"/>
              <a:gd name="T54" fmla="*/ 269932 w 1678899"/>
              <a:gd name="T55" fmla="*/ 1259617 h 2218545"/>
              <a:gd name="T56" fmla="*/ 254936 w 1678899"/>
              <a:gd name="T57" fmla="*/ 1199636 h 2218545"/>
              <a:gd name="T58" fmla="*/ 224944 w 1678899"/>
              <a:gd name="T59" fmla="*/ 1049681 h 2218545"/>
              <a:gd name="T60" fmla="*/ 299924 w 1678899"/>
              <a:gd name="T61" fmla="*/ 509845 h 2218545"/>
              <a:gd name="T62" fmla="*/ 374905 w 1678899"/>
              <a:gd name="T63" fmla="*/ 449863 h 2218545"/>
              <a:gd name="T64" fmla="*/ 434890 w 1678899"/>
              <a:gd name="T65" fmla="*/ 434868 h 2218545"/>
              <a:gd name="T66" fmla="*/ 494875 w 1678899"/>
              <a:gd name="T67" fmla="*/ 389882 h 2218545"/>
              <a:gd name="T68" fmla="*/ 539863 w 1678899"/>
              <a:gd name="T69" fmla="*/ 374887 h 221854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678899" h="2218545">
                <a:moveTo>
                  <a:pt x="0" y="0"/>
                </a:moveTo>
                <a:lnTo>
                  <a:pt x="959371" y="434715"/>
                </a:lnTo>
                <a:cubicBezTo>
                  <a:pt x="1004341" y="464695"/>
                  <a:pt x="1054852" y="487690"/>
                  <a:pt x="1094282" y="524656"/>
                </a:cubicBezTo>
                <a:cubicBezTo>
                  <a:pt x="1135845" y="563621"/>
                  <a:pt x="1158928" y="619284"/>
                  <a:pt x="1199213" y="659568"/>
                </a:cubicBezTo>
                <a:cubicBezTo>
                  <a:pt x="1330596" y="790948"/>
                  <a:pt x="1169815" y="624290"/>
                  <a:pt x="1274164" y="749509"/>
                </a:cubicBezTo>
                <a:cubicBezTo>
                  <a:pt x="1287735" y="765795"/>
                  <a:pt x="1304145" y="779489"/>
                  <a:pt x="1319135" y="794479"/>
                </a:cubicBezTo>
                <a:cubicBezTo>
                  <a:pt x="1329284" y="824927"/>
                  <a:pt x="1343897" y="875834"/>
                  <a:pt x="1364105" y="899410"/>
                </a:cubicBezTo>
                <a:cubicBezTo>
                  <a:pt x="1380364" y="918379"/>
                  <a:pt x="1404079" y="929391"/>
                  <a:pt x="1424066" y="944381"/>
                </a:cubicBezTo>
                <a:cubicBezTo>
                  <a:pt x="1496556" y="1089361"/>
                  <a:pt x="1415357" y="942762"/>
                  <a:pt x="1484026" y="1034322"/>
                </a:cubicBezTo>
                <a:cubicBezTo>
                  <a:pt x="1522088" y="1085072"/>
                  <a:pt x="1556225" y="1144659"/>
                  <a:pt x="1588958" y="1199214"/>
                </a:cubicBezTo>
                <a:cubicBezTo>
                  <a:pt x="1594659" y="1227720"/>
                  <a:pt x="1603574" y="1288406"/>
                  <a:pt x="1618938" y="1319135"/>
                </a:cubicBezTo>
                <a:cubicBezTo>
                  <a:pt x="1626995" y="1335249"/>
                  <a:pt x="1638925" y="1349115"/>
                  <a:pt x="1648918" y="1364105"/>
                </a:cubicBezTo>
                <a:cubicBezTo>
                  <a:pt x="1658822" y="1403722"/>
                  <a:pt x="1678899" y="1477258"/>
                  <a:pt x="1678899" y="1514007"/>
                </a:cubicBezTo>
                <a:cubicBezTo>
                  <a:pt x="1678899" y="1619057"/>
                  <a:pt x="1672632" y="1724113"/>
                  <a:pt x="1663908" y="1828800"/>
                </a:cubicBezTo>
                <a:cubicBezTo>
                  <a:pt x="1660333" y="1871704"/>
                  <a:pt x="1605672" y="1943284"/>
                  <a:pt x="1588958" y="1963712"/>
                </a:cubicBezTo>
                <a:cubicBezTo>
                  <a:pt x="1566584" y="1991058"/>
                  <a:pt x="1514007" y="2038663"/>
                  <a:pt x="1514007" y="2038663"/>
                </a:cubicBezTo>
                <a:cubicBezTo>
                  <a:pt x="1509010" y="2053653"/>
                  <a:pt x="1508888" y="2071295"/>
                  <a:pt x="1499017" y="2083633"/>
                </a:cubicBezTo>
                <a:cubicBezTo>
                  <a:pt x="1487762" y="2097701"/>
                  <a:pt x="1467886" y="2102080"/>
                  <a:pt x="1454046" y="2113614"/>
                </a:cubicBezTo>
                <a:cubicBezTo>
                  <a:pt x="1437760" y="2127185"/>
                  <a:pt x="1425810" y="2145569"/>
                  <a:pt x="1409076" y="2158584"/>
                </a:cubicBezTo>
                <a:cubicBezTo>
                  <a:pt x="1380634" y="2180705"/>
                  <a:pt x="1319135" y="2218545"/>
                  <a:pt x="1319135" y="2218545"/>
                </a:cubicBezTo>
                <a:cubicBezTo>
                  <a:pt x="1179227" y="2213548"/>
                  <a:pt x="1039117" y="2212569"/>
                  <a:pt x="899410" y="2203555"/>
                </a:cubicBezTo>
                <a:cubicBezTo>
                  <a:pt x="883642" y="2202538"/>
                  <a:pt x="866778" y="2198435"/>
                  <a:pt x="854440" y="2188564"/>
                </a:cubicBezTo>
                <a:cubicBezTo>
                  <a:pt x="840372" y="2177310"/>
                  <a:pt x="836184" y="2157273"/>
                  <a:pt x="824459" y="2143594"/>
                </a:cubicBezTo>
                <a:cubicBezTo>
                  <a:pt x="806064" y="2122133"/>
                  <a:pt x="784486" y="2103620"/>
                  <a:pt x="764499" y="2083633"/>
                </a:cubicBezTo>
                <a:cubicBezTo>
                  <a:pt x="690357" y="1885925"/>
                  <a:pt x="757151" y="2036412"/>
                  <a:pt x="659567" y="1873771"/>
                </a:cubicBezTo>
                <a:cubicBezTo>
                  <a:pt x="581141" y="1743060"/>
                  <a:pt x="552768" y="1657825"/>
                  <a:pt x="449705" y="1528997"/>
                </a:cubicBezTo>
                <a:cubicBezTo>
                  <a:pt x="429718" y="1504013"/>
                  <a:pt x="406512" y="1481295"/>
                  <a:pt x="389744" y="1454046"/>
                </a:cubicBezTo>
                <a:cubicBezTo>
                  <a:pt x="241206" y="1212671"/>
                  <a:pt x="410872" y="1435485"/>
                  <a:pt x="269823" y="1259174"/>
                </a:cubicBezTo>
                <a:cubicBezTo>
                  <a:pt x="264826" y="1239187"/>
                  <a:pt x="259150" y="1219358"/>
                  <a:pt x="254833" y="1199214"/>
                </a:cubicBezTo>
                <a:cubicBezTo>
                  <a:pt x="244156" y="1149388"/>
                  <a:pt x="224853" y="1049312"/>
                  <a:pt x="224853" y="1049312"/>
                </a:cubicBezTo>
                <a:cubicBezTo>
                  <a:pt x="234546" y="748824"/>
                  <a:pt x="144336" y="665134"/>
                  <a:pt x="299803" y="509666"/>
                </a:cubicBezTo>
                <a:cubicBezTo>
                  <a:pt x="322427" y="487042"/>
                  <a:pt x="346786" y="465243"/>
                  <a:pt x="374754" y="449705"/>
                </a:cubicBezTo>
                <a:cubicBezTo>
                  <a:pt x="392763" y="439700"/>
                  <a:pt x="414728" y="439712"/>
                  <a:pt x="434715" y="434715"/>
                </a:cubicBezTo>
                <a:cubicBezTo>
                  <a:pt x="454702" y="419725"/>
                  <a:pt x="472984" y="402140"/>
                  <a:pt x="494676" y="389745"/>
                </a:cubicBezTo>
                <a:cubicBezTo>
                  <a:pt x="508395" y="381906"/>
                  <a:pt x="539646" y="374755"/>
                  <a:pt x="539646" y="374755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17" name="Title 6"/>
          <p:cNvSpPr>
            <a:spLocks noGrp="1"/>
          </p:cNvSpPr>
          <p:nvPr>
            <p:ph type="title"/>
          </p:nvPr>
        </p:nvSpPr>
        <p:spPr>
          <a:xfrm>
            <a:off x="728690" y="280975"/>
            <a:ext cx="7772400" cy="1362075"/>
          </a:xfrm>
        </p:spPr>
        <p:txBody>
          <a:bodyPr anchor="t"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LOCATION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6" name="Picture 2" descr="D:\MAGNOLIA\NEW_MagnoliaHorizon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5786" y="2714620"/>
            <a:ext cx="8143932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studio</a:t>
            </a: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3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STUDIO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62614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A1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28.00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32771" name="Picture 3" descr="Displaying 1a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07355" y="2255301"/>
            <a:ext cx="4653526" cy="24288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10302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A2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27.48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2050" name="Picture 2" descr="C:\Users\ruedeekorn_on\Desktop\ProjectL REV\ProjectL REV\1a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270410" y="2413030"/>
            <a:ext cx="4643470" cy="21033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5786" y="3067057"/>
            <a:ext cx="8143932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1 bedroom</a:t>
            </a:r>
            <a:b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</a:b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1 BEDROOM 30 SQ.M.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1670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B1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30.90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31747" name="Picture 3" descr="Displaying 1b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925205" y="2003697"/>
            <a:ext cx="3559764" cy="326709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86512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B2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30.74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3074" name="Picture 2" descr="C:\Users\ruedeekorn_on\Desktop\ProjectL REV\ProjectL REV\1b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59670" y="1998321"/>
            <a:ext cx="3568063" cy="3286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1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08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B3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34.99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760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B4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34.86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01387" name="Picture 11" descr="Displaying 1c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507073" y="1564574"/>
            <a:ext cx="4071966" cy="3657414"/>
          </a:xfrm>
          <a:prstGeom prst="rect">
            <a:avLst/>
          </a:prstGeom>
          <a:noFill/>
        </p:spPr>
      </p:pic>
      <p:pic>
        <p:nvPicPr>
          <p:cNvPr id="101389" name="Picture 13" descr="Displaying 1c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4629696" y="1585355"/>
            <a:ext cx="4071967" cy="3615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1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3108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B5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34.47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B6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34.94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02405" name="Picture 5" descr="Displaying 1c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702062" y="1726777"/>
            <a:ext cx="4000496" cy="3690171"/>
          </a:xfrm>
          <a:prstGeom prst="rect">
            <a:avLst/>
          </a:prstGeom>
          <a:noFill/>
        </p:spPr>
      </p:pic>
      <p:pic>
        <p:nvPicPr>
          <p:cNvPr id="102407" name="Picture 7" descr="Displaying 1c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4722729" y="1722342"/>
            <a:ext cx="4071966" cy="36276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1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3108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B7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34.90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0760" y="5934670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B8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37.98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03429" name="Picture 5" descr="Displaying 1c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61664" y="1852859"/>
            <a:ext cx="4062955" cy="3643338"/>
          </a:xfrm>
          <a:prstGeom prst="rect">
            <a:avLst/>
          </a:prstGeom>
          <a:noFill/>
        </p:spPr>
      </p:pic>
      <p:pic>
        <p:nvPicPr>
          <p:cNvPr id="103431" name="Picture 7" descr="Displaying 1c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4500562" y="1785926"/>
            <a:ext cx="4120152" cy="3781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" y="-2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1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3" descr="C:\Users\ruedeekorn_on\Desktop\Final From Khun Lek\1 bedroom\S__34980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52568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1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C:\Users\ruedeekorn_on\Desktop\Final From Khun Lek\1 bedroom\S__3498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8429652" cy="581514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91402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5786" y="2786058"/>
            <a:ext cx="8143932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 bedroom</a:t>
            </a:r>
            <a:b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</a:b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70" y="1337310"/>
            <a:ext cx="8458200" cy="57607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120" y="1337310"/>
            <a:ext cx="7818120" cy="51663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684" y="1918812"/>
            <a:ext cx="3954780" cy="458485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" y="1280160"/>
            <a:ext cx="8606790" cy="53263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74908" y="1383030"/>
            <a:ext cx="3797618" cy="49377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4390" y="1485900"/>
            <a:ext cx="398907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20090" y="1314450"/>
            <a:ext cx="7829550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42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00900" y="1474470"/>
            <a:ext cx="1485900" cy="1771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49190" y="5749290"/>
            <a:ext cx="1543050" cy="6743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60120" y="1371600"/>
            <a:ext cx="3966210" cy="5086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45" name="Picture 1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51510" y="2971800"/>
            <a:ext cx="891540" cy="33032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46" name="Picture 1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920490" y="4069080"/>
            <a:ext cx="845820" cy="9944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Title 6"/>
          <p:cNvSpPr>
            <a:spLocks noGrp="1"/>
          </p:cNvSpPr>
          <p:nvPr>
            <p:ph type="title"/>
          </p:nvPr>
        </p:nvSpPr>
        <p:spPr>
          <a:xfrm>
            <a:off x="728690" y="280975"/>
            <a:ext cx="7772400" cy="1362075"/>
          </a:xfrm>
        </p:spPr>
        <p:txBody>
          <a:bodyPr anchor="t"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LOCATION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8" name="Picture 2" descr="D:\MAGNOLIA\NEW_MagnoliaHorizon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7356" y="5286388"/>
            <a:ext cx="1390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C1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 52.65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3636" y="5286388"/>
            <a:ext cx="1390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C2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 52.16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09570" name="Picture 2" descr="Displaying 2b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958116" y="1327845"/>
            <a:ext cx="2657471" cy="4288014"/>
          </a:xfrm>
          <a:prstGeom prst="rect">
            <a:avLst/>
          </a:prstGeom>
          <a:noFill/>
        </p:spPr>
      </p:pic>
      <p:pic>
        <p:nvPicPr>
          <p:cNvPr id="109572" name="Picture 4" descr="Displaying 2b-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537654" y="1320339"/>
            <a:ext cx="2640725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6014" y="5143512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C3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55.61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2294" y="5143512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C4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55.91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16738" name="Picture 2" descr="Displaying 2b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993156" y="1292805"/>
            <a:ext cx="2639730" cy="4197478"/>
          </a:xfrm>
          <a:prstGeom prst="rect">
            <a:avLst/>
          </a:prstGeom>
          <a:noFill/>
        </p:spPr>
      </p:pic>
      <p:pic>
        <p:nvPicPr>
          <p:cNvPr id="116740" name="Picture 4" descr="Displaying 2b-4.ps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451545" y="1335010"/>
            <a:ext cx="2724141" cy="4197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71670" y="5429264"/>
            <a:ext cx="1390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C5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 47.56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2198" y="5429264"/>
            <a:ext cx="13372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C6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47.62 SQ.M.</a:t>
            </a:r>
          </a:p>
          <a:p>
            <a:pPr algn="ctr"/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15714" name="Picture 2" descr="Displaying 2b-5.ps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985639" y="1586074"/>
            <a:ext cx="3261335" cy="3946793"/>
          </a:xfrm>
          <a:prstGeom prst="rect">
            <a:avLst/>
          </a:prstGeom>
          <a:noFill/>
        </p:spPr>
      </p:pic>
      <p:pic>
        <p:nvPicPr>
          <p:cNvPr id="115716" name="Picture 4" descr="Displaying 2b-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136061" y="1579058"/>
            <a:ext cx="3286146" cy="3985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" y="-2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C:\Users\ruedeekorn_on\Desktop\Final From Khun Lek\2 Bedroom\S__34980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3"/>
            <a:ext cx="8501090" cy="567182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" y="-2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3" descr="C:\Users\ruedeekorn_on\Desktop\Final From Khun Lek\2 Bedroom\S__3498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143023"/>
            <a:ext cx="9144000" cy="57150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" y="-2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2 BEDROOM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25602" name="Picture 2" descr="C:\Users\ruedeekorn_on\Desktop\Final From Khun Lek\2 Bedroom\S__350626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328364"/>
            <a:ext cx="7000924" cy="55296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05782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5786" y="3067057"/>
            <a:ext cx="8143932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Duplex</a:t>
            </a:r>
            <a:b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</a:b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DUPLEX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6000768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D1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82.39 SQ.M.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0166" y="5357826"/>
            <a:ext cx="155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LOWER FLOOR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0431" y="5357826"/>
            <a:ext cx="148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UPPER FLOOR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1" name="Picture 2" descr="C:\Users\ruedeekorn_on\Desktop\Room layout.zip (Unzipped Files)\Room layout\Duplex\d1.png"/>
          <p:cNvPicPr>
            <a:picLocks noChangeAspect="1" noChangeArrowheads="1"/>
          </p:cNvPicPr>
          <p:nvPr/>
        </p:nvPicPr>
        <p:blipFill>
          <a:blip r:embed="rId3" cstate="print"/>
          <a:srcRect r="56977"/>
          <a:stretch>
            <a:fillRect/>
          </a:stretch>
        </p:blipFill>
        <p:spPr bwMode="auto">
          <a:xfrm rot="5400000">
            <a:off x="1147131" y="1924648"/>
            <a:ext cx="2786082" cy="3365894"/>
          </a:xfrm>
          <a:prstGeom prst="rect">
            <a:avLst/>
          </a:prstGeom>
          <a:noFill/>
        </p:spPr>
      </p:pic>
      <p:pic>
        <p:nvPicPr>
          <p:cNvPr id="13" name="Picture 2" descr="C:\Users\ruedeekorn_on\Desktop\Room layout.zip (Unzipped Files)\Room layout\Duplex\d1.png"/>
          <p:cNvPicPr>
            <a:picLocks noChangeAspect="1" noChangeArrowheads="1"/>
          </p:cNvPicPr>
          <p:nvPr/>
        </p:nvPicPr>
        <p:blipFill>
          <a:blip r:embed="rId4" cstate="print"/>
          <a:srcRect l="61628"/>
          <a:stretch>
            <a:fillRect/>
          </a:stretch>
        </p:blipFill>
        <p:spPr bwMode="auto">
          <a:xfrm rot="5400000">
            <a:off x="5313660" y="2044399"/>
            <a:ext cx="2571768" cy="3483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DUPLEX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6000768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D2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82.53 SQ.M.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1185" y="5357826"/>
            <a:ext cx="155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LOWER FLOOR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0431" y="5357826"/>
            <a:ext cx="148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UPPER FLOOR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0242" name="Picture 2" descr="C:\Users\ruedeekorn_on\Desktop\Room layout.zip (Unzipped Files)\Room layout\Duplex\d2.png"/>
          <p:cNvPicPr>
            <a:picLocks noChangeAspect="1" noChangeArrowheads="1"/>
          </p:cNvPicPr>
          <p:nvPr/>
        </p:nvPicPr>
        <p:blipFill>
          <a:blip r:embed="rId3" cstate="print"/>
          <a:srcRect t="54005"/>
          <a:stretch>
            <a:fillRect/>
          </a:stretch>
        </p:blipFill>
        <p:spPr bwMode="auto">
          <a:xfrm>
            <a:off x="642910" y="1928802"/>
            <a:ext cx="3608386" cy="2981257"/>
          </a:xfrm>
          <a:prstGeom prst="rect">
            <a:avLst/>
          </a:prstGeom>
          <a:noFill/>
        </p:spPr>
      </p:pic>
      <p:pic>
        <p:nvPicPr>
          <p:cNvPr id="11" name="Picture 2" descr="C:\Users\ruedeekorn_on\Desktop\Room layout.zip (Unzipped Files)\Room layout\Duplex\d2.png"/>
          <p:cNvPicPr>
            <a:picLocks noChangeAspect="1" noChangeArrowheads="1"/>
          </p:cNvPicPr>
          <p:nvPr/>
        </p:nvPicPr>
        <p:blipFill>
          <a:blip r:embed="rId3" cstate="print"/>
          <a:srcRect b="59221"/>
          <a:stretch>
            <a:fillRect/>
          </a:stretch>
        </p:blipFill>
        <p:spPr bwMode="auto">
          <a:xfrm>
            <a:off x="4857752" y="2285992"/>
            <a:ext cx="3608386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" y="-2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DUPLEX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4" descr="C:\Users\ruedeekorn_on\Desktop\Final From Khun Lek\Duplex\S__3498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727430" y="-7269480"/>
            <a:ext cx="34701480" cy="2017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470" y="4469130"/>
            <a:ext cx="8458200" cy="2045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" y="4663440"/>
            <a:ext cx="3851910" cy="2514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490" y="5509260"/>
            <a:ext cx="3623310" cy="742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45870" y="5657850"/>
            <a:ext cx="4343400" cy="7200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71600" y="5783580"/>
            <a:ext cx="65151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86200" y="5783580"/>
            <a:ext cx="845820" cy="5257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74970" y="5646420"/>
            <a:ext cx="720090" cy="7886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91490" y="4972050"/>
            <a:ext cx="3817620" cy="548640"/>
            <a:chOff x="0" y="0"/>
            <a:chExt cx="2672" cy="384"/>
          </a:xfrm>
        </p:grpSpPr>
        <p:pic>
          <p:nvPicPr>
            <p:cNvPr id="18454" name="Picture 11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432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8455" name="Picture 1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28" y="104"/>
              <a:ext cx="2144" cy="2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pic>
        <p:nvPicPr>
          <p:cNvPr id="19470" name="Picture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52210" y="4594860"/>
            <a:ext cx="2343150" cy="1760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446" name="Freeform 3"/>
          <p:cNvSpPr>
            <a:spLocks/>
          </p:cNvSpPr>
          <p:nvPr/>
        </p:nvSpPr>
        <p:spPr bwMode="auto">
          <a:xfrm>
            <a:off x="4311968" y="3343275"/>
            <a:ext cx="411480" cy="291465"/>
          </a:xfrm>
          <a:custGeom>
            <a:avLst/>
            <a:gdLst>
              <a:gd name="T0" fmla="*/ 0 w 457200"/>
              <a:gd name="T1" fmla="*/ 38098 h 323868"/>
              <a:gd name="T2" fmla="*/ 138113 w 457200"/>
              <a:gd name="T3" fmla="*/ 4763 h 323868"/>
              <a:gd name="T4" fmla="*/ 80963 w 457200"/>
              <a:gd name="T5" fmla="*/ 0 h 323868"/>
              <a:gd name="T6" fmla="*/ 128588 w 457200"/>
              <a:gd name="T7" fmla="*/ 4763 h 323868"/>
              <a:gd name="T8" fmla="*/ 142875 w 457200"/>
              <a:gd name="T9" fmla="*/ 14287 h 323868"/>
              <a:gd name="T10" fmla="*/ 157163 w 457200"/>
              <a:gd name="T11" fmla="*/ 19049 h 323868"/>
              <a:gd name="T12" fmla="*/ 204788 w 457200"/>
              <a:gd name="T13" fmla="*/ 42861 h 323868"/>
              <a:gd name="T14" fmla="*/ 223838 w 457200"/>
              <a:gd name="T15" fmla="*/ 52385 h 323868"/>
              <a:gd name="T16" fmla="*/ 252413 w 457200"/>
              <a:gd name="T17" fmla="*/ 61910 h 323868"/>
              <a:gd name="T18" fmla="*/ 271463 w 457200"/>
              <a:gd name="T19" fmla="*/ 71434 h 323868"/>
              <a:gd name="T20" fmla="*/ 295275 w 457200"/>
              <a:gd name="T21" fmla="*/ 76196 h 323868"/>
              <a:gd name="T22" fmla="*/ 309563 w 457200"/>
              <a:gd name="T23" fmla="*/ 85720 h 323868"/>
              <a:gd name="T24" fmla="*/ 309563 w 457200"/>
              <a:gd name="T25" fmla="*/ 90483 h 323868"/>
              <a:gd name="T26" fmla="*/ 76200 w 457200"/>
              <a:gd name="T27" fmla="*/ 80959 h 323868"/>
              <a:gd name="T28" fmla="*/ 176213 w 457200"/>
              <a:gd name="T29" fmla="*/ 166679 h 323868"/>
              <a:gd name="T30" fmla="*/ 200025 w 457200"/>
              <a:gd name="T31" fmla="*/ 180965 h 323868"/>
              <a:gd name="T32" fmla="*/ 261938 w 457200"/>
              <a:gd name="T33" fmla="*/ 223826 h 323868"/>
              <a:gd name="T34" fmla="*/ 295275 w 457200"/>
              <a:gd name="T35" fmla="*/ 238112 h 323868"/>
              <a:gd name="T36" fmla="*/ 314325 w 457200"/>
              <a:gd name="T37" fmla="*/ 252399 h 323868"/>
              <a:gd name="T38" fmla="*/ 404813 w 457200"/>
              <a:gd name="T39" fmla="*/ 300021 h 323868"/>
              <a:gd name="T40" fmla="*/ 438150 w 457200"/>
              <a:gd name="T41" fmla="*/ 314308 h 323868"/>
              <a:gd name="T42" fmla="*/ 457200 w 457200"/>
              <a:gd name="T43" fmla="*/ 323832 h 32386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57200" h="323868">
                <a:moveTo>
                  <a:pt x="0" y="38100"/>
                </a:moveTo>
                <a:lnTo>
                  <a:pt x="138113" y="4763"/>
                </a:lnTo>
                <a:lnTo>
                  <a:pt x="80963" y="0"/>
                </a:lnTo>
                <a:cubicBezTo>
                  <a:pt x="96838" y="1588"/>
                  <a:pt x="113042" y="1175"/>
                  <a:pt x="128588" y="4763"/>
                </a:cubicBezTo>
                <a:cubicBezTo>
                  <a:pt x="134165" y="6050"/>
                  <a:pt x="137756" y="11728"/>
                  <a:pt x="142875" y="14288"/>
                </a:cubicBezTo>
                <a:cubicBezTo>
                  <a:pt x="147365" y="16533"/>
                  <a:pt x="152400" y="17463"/>
                  <a:pt x="157163" y="19050"/>
                </a:cubicBezTo>
                <a:cubicBezTo>
                  <a:pt x="189682" y="43440"/>
                  <a:pt x="161806" y="25670"/>
                  <a:pt x="204788" y="42863"/>
                </a:cubicBezTo>
                <a:cubicBezTo>
                  <a:pt x="211380" y="45500"/>
                  <a:pt x="217246" y="49751"/>
                  <a:pt x="223838" y="52388"/>
                </a:cubicBezTo>
                <a:cubicBezTo>
                  <a:pt x="233160" y="56117"/>
                  <a:pt x="243433" y="57423"/>
                  <a:pt x="252413" y="61913"/>
                </a:cubicBezTo>
                <a:cubicBezTo>
                  <a:pt x="258763" y="65088"/>
                  <a:pt x="264728" y="69193"/>
                  <a:pt x="271463" y="71438"/>
                </a:cubicBezTo>
                <a:cubicBezTo>
                  <a:pt x="279142" y="73998"/>
                  <a:pt x="287338" y="74613"/>
                  <a:pt x="295275" y="76200"/>
                </a:cubicBezTo>
                <a:cubicBezTo>
                  <a:pt x="300038" y="79375"/>
                  <a:pt x="304443" y="83165"/>
                  <a:pt x="309563" y="85725"/>
                </a:cubicBezTo>
                <a:cubicBezTo>
                  <a:pt x="322101" y="91994"/>
                  <a:pt x="334815" y="90488"/>
                  <a:pt x="309563" y="90488"/>
                </a:cubicBezTo>
                <a:lnTo>
                  <a:pt x="76200" y="80963"/>
                </a:lnTo>
                <a:cubicBezTo>
                  <a:pt x="94013" y="97157"/>
                  <a:pt x="152902" y="152701"/>
                  <a:pt x="176213" y="166688"/>
                </a:cubicBezTo>
                <a:cubicBezTo>
                  <a:pt x="184150" y="171450"/>
                  <a:pt x="192323" y="175840"/>
                  <a:pt x="200025" y="180975"/>
                </a:cubicBezTo>
                <a:cubicBezTo>
                  <a:pt x="220910" y="194898"/>
                  <a:pt x="238867" y="213950"/>
                  <a:pt x="261938" y="223838"/>
                </a:cubicBezTo>
                <a:cubicBezTo>
                  <a:pt x="273050" y="228600"/>
                  <a:pt x="284661" y="232336"/>
                  <a:pt x="295275" y="238125"/>
                </a:cubicBezTo>
                <a:cubicBezTo>
                  <a:pt x="302243" y="241926"/>
                  <a:pt x="307720" y="248010"/>
                  <a:pt x="314325" y="252413"/>
                </a:cubicBezTo>
                <a:cubicBezTo>
                  <a:pt x="341389" y="270455"/>
                  <a:pt x="378330" y="286796"/>
                  <a:pt x="404813" y="300038"/>
                </a:cubicBezTo>
                <a:cubicBezTo>
                  <a:pt x="428352" y="311808"/>
                  <a:pt x="417128" y="307318"/>
                  <a:pt x="438150" y="314325"/>
                </a:cubicBezTo>
                <a:cubicBezTo>
                  <a:pt x="453759" y="324730"/>
                  <a:pt x="446714" y="323850"/>
                  <a:pt x="457200" y="32385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18447" name="Freeform 4"/>
          <p:cNvSpPr>
            <a:spLocks/>
          </p:cNvSpPr>
          <p:nvPr/>
        </p:nvSpPr>
        <p:spPr bwMode="auto">
          <a:xfrm>
            <a:off x="3977640" y="2648903"/>
            <a:ext cx="1470184" cy="634365"/>
          </a:xfrm>
          <a:custGeom>
            <a:avLst/>
            <a:gdLst>
              <a:gd name="T0" fmla="*/ 0 w 1633538"/>
              <a:gd name="T1" fmla="*/ 0 h 704850"/>
              <a:gd name="T2" fmla="*/ 981075 w 1633538"/>
              <a:gd name="T3" fmla="*/ 209550 h 704850"/>
              <a:gd name="T4" fmla="*/ 1081088 w 1633538"/>
              <a:gd name="T5" fmla="*/ 280988 h 704850"/>
              <a:gd name="T6" fmla="*/ 1152525 w 1633538"/>
              <a:gd name="T7" fmla="*/ 333375 h 704850"/>
              <a:gd name="T8" fmla="*/ 1238250 w 1633538"/>
              <a:gd name="T9" fmla="*/ 414338 h 704850"/>
              <a:gd name="T10" fmla="*/ 1314450 w 1633538"/>
              <a:gd name="T11" fmla="*/ 471488 h 704850"/>
              <a:gd name="T12" fmla="*/ 1371600 w 1633538"/>
              <a:gd name="T13" fmla="*/ 523875 h 704850"/>
              <a:gd name="T14" fmla="*/ 1476375 w 1633538"/>
              <a:gd name="T15" fmla="*/ 595313 h 704850"/>
              <a:gd name="T16" fmla="*/ 1524000 w 1633538"/>
              <a:gd name="T17" fmla="*/ 628650 h 704850"/>
              <a:gd name="T18" fmla="*/ 1562100 w 1633538"/>
              <a:gd name="T19" fmla="*/ 652463 h 704850"/>
              <a:gd name="T20" fmla="*/ 1585913 w 1633538"/>
              <a:gd name="T21" fmla="*/ 671513 h 704850"/>
              <a:gd name="T22" fmla="*/ 1600200 w 1633538"/>
              <a:gd name="T23" fmla="*/ 685800 h 704850"/>
              <a:gd name="T24" fmla="*/ 1619250 w 1633538"/>
              <a:gd name="T25" fmla="*/ 695325 h 704850"/>
              <a:gd name="T26" fmla="*/ 1633538 w 1633538"/>
              <a:gd name="T27" fmla="*/ 704850 h 70485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33538" h="704850">
                <a:moveTo>
                  <a:pt x="0" y="0"/>
                </a:moveTo>
                <a:lnTo>
                  <a:pt x="981075" y="209550"/>
                </a:lnTo>
                <a:cubicBezTo>
                  <a:pt x="1154422" y="313558"/>
                  <a:pt x="989047" y="206479"/>
                  <a:pt x="1081088" y="280988"/>
                </a:cubicBezTo>
                <a:cubicBezTo>
                  <a:pt x="1104039" y="299568"/>
                  <a:pt x="1131057" y="313100"/>
                  <a:pt x="1152525" y="333375"/>
                </a:cubicBezTo>
                <a:cubicBezTo>
                  <a:pt x="1181100" y="360363"/>
                  <a:pt x="1206806" y="390755"/>
                  <a:pt x="1238250" y="414338"/>
                </a:cubicBezTo>
                <a:cubicBezTo>
                  <a:pt x="1263650" y="433388"/>
                  <a:pt x="1289916" y="451335"/>
                  <a:pt x="1314450" y="471488"/>
                </a:cubicBezTo>
                <a:cubicBezTo>
                  <a:pt x="1334419" y="487891"/>
                  <a:pt x="1351072" y="508177"/>
                  <a:pt x="1371600" y="523875"/>
                </a:cubicBezTo>
                <a:cubicBezTo>
                  <a:pt x="1405178" y="549552"/>
                  <a:pt x="1441542" y="571366"/>
                  <a:pt x="1476375" y="595313"/>
                </a:cubicBezTo>
                <a:cubicBezTo>
                  <a:pt x="1492343" y="606291"/>
                  <a:pt x="1507568" y="618380"/>
                  <a:pt x="1524000" y="628650"/>
                </a:cubicBezTo>
                <a:cubicBezTo>
                  <a:pt x="1536700" y="636588"/>
                  <a:pt x="1549786" y="643938"/>
                  <a:pt x="1562100" y="652463"/>
                </a:cubicBezTo>
                <a:cubicBezTo>
                  <a:pt x="1570458" y="658249"/>
                  <a:pt x="1578263" y="664819"/>
                  <a:pt x="1585913" y="671513"/>
                </a:cubicBezTo>
                <a:cubicBezTo>
                  <a:pt x="1590982" y="675948"/>
                  <a:pt x="1594720" y="681885"/>
                  <a:pt x="1600200" y="685800"/>
                </a:cubicBezTo>
                <a:cubicBezTo>
                  <a:pt x="1605977" y="689926"/>
                  <a:pt x="1613086" y="691803"/>
                  <a:pt x="1619250" y="695325"/>
                </a:cubicBezTo>
                <a:cubicBezTo>
                  <a:pt x="1624220" y="698165"/>
                  <a:pt x="1633538" y="704850"/>
                  <a:pt x="1633538" y="70485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18448" name="Freeform 6"/>
          <p:cNvSpPr>
            <a:spLocks/>
          </p:cNvSpPr>
          <p:nvPr/>
        </p:nvSpPr>
        <p:spPr bwMode="auto">
          <a:xfrm>
            <a:off x="4359117" y="3398997"/>
            <a:ext cx="411480" cy="411480"/>
          </a:xfrm>
          <a:custGeom>
            <a:avLst/>
            <a:gdLst>
              <a:gd name="T0" fmla="*/ 409575 w 457200"/>
              <a:gd name="T1" fmla="*/ 385198 h 457869"/>
              <a:gd name="T2" fmla="*/ 119062 w 457200"/>
              <a:gd name="T3" fmla="*/ 370932 h 457869"/>
              <a:gd name="T4" fmla="*/ 157162 w 457200"/>
              <a:gd name="T5" fmla="*/ 399465 h 457869"/>
              <a:gd name="T6" fmla="*/ 204787 w 457200"/>
              <a:gd name="T7" fmla="*/ 404221 h 457869"/>
              <a:gd name="T8" fmla="*/ 385762 w 457200"/>
              <a:gd name="T9" fmla="*/ 399465 h 457869"/>
              <a:gd name="T10" fmla="*/ 404812 w 457200"/>
              <a:gd name="T11" fmla="*/ 394709 h 457869"/>
              <a:gd name="T12" fmla="*/ 409575 w 457200"/>
              <a:gd name="T13" fmla="*/ 318621 h 457869"/>
              <a:gd name="T14" fmla="*/ 419100 w 457200"/>
              <a:gd name="T15" fmla="*/ 299599 h 457869"/>
              <a:gd name="T16" fmla="*/ 423862 w 457200"/>
              <a:gd name="T17" fmla="*/ 261554 h 457869"/>
              <a:gd name="T18" fmla="*/ 428625 w 457200"/>
              <a:gd name="T19" fmla="*/ 247288 h 457869"/>
              <a:gd name="T20" fmla="*/ 433387 w 457200"/>
              <a:gd name="T21" fmla="*/ 228266 h 457869"/>
              <a:gd name="T22" fmla="*/ 438150 w 457200"/>
              <a:gd name="T23" fmla="*/ 213999 h 457869"/>
              <a:gd name="T24" fmla="*/ 442912 w 457200"/>
              <a:gd name="T25" fmla="*/ 194977 h 457869"/>
              <a:gd name="T26" fmla="*/ 452437 w 457200"/>
              <a:gd name="T27" fmla="*/ 171199 h 457869"/>
              <a:gd name="T28" fmla="*/ 457200 w 457200"/>
              <a:gd name="T29" fmla="*/ 156932 h 457869"/>
              <a:gd name="T30" fmla="*/ 452437 w 457200"/>
              <a:gd name="T31" fmla="*/ 85600 h 457869"/>
              <a:gd name="T32" fmla="*/ 438150 w 457200"/>
              <a:gd name="T33" fmla="*/ 66578 h 457869"/>
              <a:gd name="T34" fmla="*/ 428625 w 457200"/>
              <a:gd name="T35" fmla="*/ 52310 h 457869"/>
              <a:gd name="T36" fmla="*/ 395287 w 457200"/>
              <a:gd name="T37" fmla="*/ 28533 h 457869"/>
              <a:gd name="T38" fmla="*/ 333375 w 457200"/>
              <a:gd name="T39" fmla="*/ 9511 h 457869"/>
              <a:gd name="T40" fmla="*/ 252412 w 457200"/>
              <a:gd name="T41" fmla="*/ 0 h 457869"/>
              <a:gd name="T42" fmla="*/ 90487 w 457200"/>
              <a:gd name="T43" fmla="*/ 4755 h 457869"/>
              <a:gd name="T44" fmla="*/ 76200 w 457200"/>
              <a:gd name="T45" fmla="*/ 19022 h 457869"/>
              <a:gd name="T46" fmla="*/ 52387 w 457200"/>
              <a:gd name="T47" fmla="*/ 47555 h 457869"/>
              <a:gd name="T48" fmla="*/ 28575 w 457200"/>
              <a:gd name="T49" fmla="*/ 90355 h 457869"/>
              <a:gd name="T50" fmla="*/ 14287 w 457200"/>
              <a:gd name="T51" fmla="*/ 114133 h 457869"/>
              <a:gd name="T52" fmla="*/ 0 w 457200"/>
              <a:gd name="T53" fmla="*/ 166443 h 457869"/>
              <a:gd name="T54" fmla="*/ 4762 w 457200"/>
              <a:gd name="T55" fmla="*/ 204488 h 457869"/>
              <a:gd name="T56" fmla="*/ 33337 w 457200"/>
              <a:gd name="T57" fmla="*/ 233021 h 457869"/>
              <a:gd name="T58" fmla="*/ 47625 w 457200"/>
              <a:gd name="T59" fmla="*/ 247288 h 457869"/>
              <a:gd name="T60" fmla="*/ 80962 w 457200"/>
              <a:gd name="T61" fmla="*/ 275821 h 457869"/>
              <a:gd name="T62" fmla="*/ 90487 w 457200"/>
              <a:gd name="T63" fmla="*/ 290088 h 457869"/>
              <a:gd name="T64" fmla="*/ 114300 w 457200"/>
              <a:gd name="T65" fmla="*/ 313866 h 457869"/>
              <a:gd name="T66" fmla="*/ 138112 w 457200"/>
              <a:gd name="T67" fmla="*/ 347154 h 457869"/>
              <a:gd name="T68" fmla="*/ 157162 w 457200"/>
              <a:gd name="T69" fmla="*/ 361421 h 457869"/>
              <a:gd name="T70" fmla="*/ 185737 w 457200"/>
              <a:gd name="T71" fmla="*/ 389954 h 457869"/>
              <a:gd name="T72" fmla="*/ 233362 w 457200"/>
              <a:gd name="T73" fmla="*/ 423243 h 457869"/>
              <a:gd name="T74" fmla="*/ 280987 w 457200"/>
              <a:gd name="T75" fmla="*/ 447021 h 457869"/>
              <a:gd name="T76" fmla="*/ 295275 w 457200"/>
              <a:gd name="T77" fmla="*/ 456532 h 457869"/>
              <a:gd name="T78" fmla="*/ 309562 w 457200"/>
              <a:gd name="T79" fmla="*/ 456532 h 4578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457200" h="457869">
                <a:moveTo>
                  <a:pt x="409575" y="385762"/>
                </a:moveTo>
                <a:lnTo>
                  <a:pt x="119062" y="371475"/>
                </a:lnTo>
                <a:cubicBezTo>
                  <a:pt x="131762" y="381000"/>
                  <a:pt x="142366" y="394296"/>
                  <a:pt x="157162" y="400050"/>
                </a:cubicBezTo>
                <a:cubicBezTo>
                  <a:pt x="172031" y="405832"/>
                  <a:pt x="188833" y="404812"/>
                  <a:pt x="204787" y="404812"/>
                </a:cubicBezTo>
                <a:cubicBezTo>
                  <a:pt x="265133" y="404812"/>
                  <a:pt x="325437" y="401637"/>
                  <a:pt x="385762" y="400050"/>
                </a:cubicBezTo>
                <a:cubicBezTo>
                  <a:pt x="392112" y="398462"/>
                  <a:pt x="402965" y="401566"/>
                  <a:pt x="404812" y="395287"/>
                </a:cubicBezTo>
                <a:cubicBezTo>
                  <a:pt x="411993" y="370872"/>
                  <a:pt x="405800" y="344255"/>
                  <a:pt x="409575" y="319087"/>
                </a:cubicBezTo>
                <a:cubicBezTo>
                  <a:pt x="410628" y="312066"/>
                  <a:pt x="415925" y="306387"/>
                  <a:pt x="419100" y="300037"/>
                </a:cubicBezTo>
                <a:cubicBezTo>
                  <a:pt x="420687" y="287337"/>
                  <a:pt x="421572" y="274529"/>
                  <a:pt x="423862" y="261937"/>
                </a:cubicBezTo>
                <a:cubicBezTo>
                  <a:pt x="424760" y="256998"/>
                  <a:pt x="427246" y="252477"/>
                  <a:pt x="428625" y="247650"/>
                </a:cubicBezTo>
                <a:cubicBezTo>
                  <a:pt x="430423" y="241356"/>
                  <a:pt x="431589" y="234894"/>
                  <a:pt x="433387" y="228600"/>
                </a:cubicBezTo>
                <a:cubicBezTo>
                  <a:pt x="434766" y="223773"/>
                  <a:pt x="436771" y="219139"/>
                  <a:pt x="438150" y="214312"/>
                </a:cubicBezTo>
                <a:cubicBezTo>
                  <a:pt x="439948" y="208018"/>
                  <a:pt x="440842" y="201472"/>
                  <a:pt x="442912" y="195262"/>
                </a:cubicBezTo>
                <a:cubicBezTo>
                  <a:pt x="445615" y="187152"/>
                  <a:pt x="449435" y="179454"/>
                  <a:pt x="452437" y="171450"/>
                </a:cubicBezTo>
                <a:cubicBezTo>
                  <a:pt x="454200" y="166749"/>
                  <a:pt x="455612" y="161925"/>
                  <a:pt x="457200" y="157162"/>
                </a:cubicBezTo>
                <a:cubicBezTo>
                  <a:pt x="455612" y="133350"/>
                  <a:pt x="457354" y="109078"/>
                  <a:pt x="452437" y="85725"/>
                </a:cubicBezTo>
                <a:cubicBezTo>
                  <a:pt x="450802" y="77958"/>
                  <a:pt x="442763" y="73134"/>
                  <a:pt x="438150" y="66675"/>
                </a:cubicBezTo>
                <a:cubicBezTo>
                  <a:pt x="434823" y="62017"/>
                  <a:pt x="432903" y="56190"/>
                  <a:pt x="428625" y="52387"/>
                </a:cubicBezTo>
                <a:cubicBezTo>
                  <a:pt x="418418" y="43314"/>
                  <a:pt x="407337" y="35001"/>
                  <a:pt x="395287" y="28575"/>
                </a:cubicBezTo>
                <a:cubicBezTo>
                  <a:pt x="373395" y="16899"/>
                  <a:pt x="356292" y="13692"/>
                  <a:pt x="333375" y="9525"/>
                </a:cubicBezTo>
                <a:cubicBezTo>
                  <a:pt x="295140" y="2573"/>
                  <a:pt x="300551" y="4376"/>
                  <a:pt x="252412" y="0"/>
                </a:cubicBezTo>
                <a:cubicBezTo>
                  <a:pt x="198437" y="1587"/>
                  <a:pt x="144173" y="-1042"/>
                  <a:pt x="90487" y="4762"/>
                </a:cubicBezTo>
                <a:cubicBezTo>
                  <a:pt x="83791" y="5486"/>
                  <a:pt x="80675" y="14016"/>
                  <a:pt x="76200" y="19050"/>
                </a:cubicBezTo>
                <a:cubicBezTo>
                  <a:pt x="67963" y="28317"/>
                  <a:pt x="60133" y="37943"/>
                  <a:pt x="52387" y="47625"/>
                </a:cubicBezTo>
                <a:cubicBezTo>
                  <a:pt x="27409" y="78848"/>
                  <a:pt x="47039" y="53561"/>
                  <a:pt x="28575" y="90487"/>
                </a:cubicBezTo>
                <a:cubicBezTo>
                  <a:pt x="24435" y="98767"/>
                  <a:pt x="18118" y="105873"/>
                  <a:pt x="14287" y="114300"/>
                </a:cubicBezTo>
                <a:cubicBezTo>
                  <a:pt x="5655" y="133291"/>
                  <a:pt x="3948" y="146947"/>
                  <a:pt x="0" y="166687"/>
                </a:cubicBezTo>
                <a:cubicBezTo>
                  <a:pt x="1587" y="179387"/>
                  <a:pt x="1395" y="192439"/>
                  <a:pt x="4762" y="204787"/>
                </a:cubicBezTo>
                <a:cubicBezTo>
                  <a:pt x="8599" y="218856"/>
                  <a:pt x="23701" y="225103"/>
                  <a:pt x="33337" y="233362"/>
                </a:cubicBezTo>
                <a:cubicBezTo>
                  <a:pt x="38451" y="237745"/>
                  <a:pt x="42511" y="243267"/>
                  <a:pt x="47625" y="247650"/>
                </a:cubicBezTo>
                <a:cubicBezTo>
                  <a:pt x="66025" y="263421"/>
                  <a:pt x="66186" y="258494"/>
                  <a:pt x="80962" y="276225"/>
                </a:cubicBezTo>
                <a:cubicBezTo>
                  <a:pt x="84626" y="280622"/>
                  <a:pt x="86718" y="286205"/>
                  <a:pt x="90487" y="290512"/>
                </a:cubicBezTo>
                <a:cubicBezTo>
                  <a:pt x="97879" y="298960"/>
                  <a:pt x="107114" y="305701"/>
                  <a:pt x="114300" y="314325"/>
                </a:cubicBezTo>
                <a:cubicBezTo>
                  <a:pt x="123042" y="324816"/>
                  <a:pt x="128977" y="337512"/>
                  <a:pt x="138112" y="347662"/>
                </a:cubicBezTo>
                <a:cubicBezTo>
                  <a:pt x="143422" y="353562"/>
                  <a:pt x="151262" y="356640"/>
                  <a:pt x="157162" y="361950"/>
                </a:cubicBezTo>
                <a:cubicBezTo>
                  <a:pt x="167174" y="370961"/>
                  <a:pt x="175770" y="381464"/>
                  <a:pt x="185737" y="390525"/>
                </a:cubicBezTo>
                <a:cubicBezTo>
                  <a:pt x="201428" y="404790"/>
                  <a:pt x="214811" y="413968"/>
                  <a:pt x="233362" y="423862"/>
                </a:cubicBezTo>
                <a:cubicBezTo>
                  <a:pt x="249023" y="432214"/>
                  <a:pt x="266219" y="437830"/>
                  <a:pt x="280987" y="447675"/>
                </a:cubicBezTo>
                <a:cubicBezTo>
                  <a:pt x="285750" y="450850"/>
                  <a:pt x="289845" y="455390"/>
                  <a:pt x="295275" y="457200"/>
                </a:cubicBezTo>
                <a:cubicBezTo>
                  <a:pt x="299793" y="458706"/>
                  <a:pt x="304800" y="457200"/>
                  <a:pt x="309562" y="45720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sp>
        <p:nvSpPr>
          <p:cNvPr id="18449" name="Oval 7"/>
          <p:cNvSpPr>
            <a:spLocks noChangeArrowheads="1"/>
          </p:cNvSpPr>
          <p:nvPr/>
        </p:nvSpPr>
        <p:spPr bwMode="auto">
          <a:xfrm>
            <a:off x="4361974" y="3398997"/>
            <a:ext cx="408623" cy="354330"/>
          </a:xfrm>
          <a:prstGeom prst="ellipse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 lIns="82296" tIns="41148" rIns="82296" bIns="41148"/>
          <a:lstStyle/>
          <a:p>
            <a:endParaRPr lang="en-US"/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3534728" y="2817495"/>
            <a:ext cx="1361599" cy="758667"/>
          </a:xfrm>
          <a:prstGeom prst="line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>
            <a:off x="4216242" y="3196114"/>
            <a:ext cx="744378" cy="380048"/>
          </a:xfrm>
          <a:prstGeom prst="line">
            <a:avLst/>
          </a:prstGeom>
          <a:blipFill dpi="0" rotWithShape="0">
            <a:blip r:embed="rId14"/>
            <a:srcRect/>
            <a:tile tx="0" ty="0" sx="100000" sy="100000" flip="none" algn="tl"/>
          </a:blip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452" name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52153" t="52811" r="46713" b="45421"/>
          <a:stretch>
            <a:fillRect/>
          </a:stretch>
        </p:blipFill>
        <p:spPr bwMode="auto">
          <a:xfrm>
            <a:off x="4632008" y="3429000"/>
            <a:ext cx="394335" cy="357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53" name="Picture 2"/>
          <p:cNvPicPr>
            <a:picLocks noChangeAspect="1" noChangeArrowheads="1"/>
          </p:cNvPicPr>
          <p:nvPr/>
        </p:nvPicPr>
        <p:blipFill>
          <a:blip r:embed="rId15"/>
          <a:srcRect l="55367" t="18991" r="12424" b="56805"/>
          <a:stretch>
            <a:fillRect/>
          </a:stretch>
        </p:blipFill>
        <p:spPr bwMode="auto">
          <a:xfrm>
            <a:off x="6097905" y="1840230"/>
            <a:ext cx="2651760" cy="1491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le 6"/>
          <p:cNvSpPr>
            <a:spLocks noGrp="1"/>
          </p:cNvSpPr>
          <p:nvPr>
            <p:ph type="title"/>
          </p:nvPr>
        </p:nvSpPr>
        <p:spPr>
          <a:xfrm>
            <a:off x="728690" y="280975"/>
            <a:ext cx="7772400" cy="1362075"/>
          </a:xfrm>
        </p:spPr>
        <p:txBody>
          <a:bodyPr anchor="t"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LOCATION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" y="-2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DUPLEX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" name="Picture 2" descr="C:\Users\ruedeekorn_on\Desktop\Final From Khun Lek\Duplex\S__34980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9144000" cy="5715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0" y="6429396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5786" y="2714620"/>
            <a:ext cx="8143932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DUPLEX Penthouse</a:t>
            </a:r>
            <a:b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</a:b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4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3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DUPLEX PENTHOUSE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6000768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DP1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82.39 SQ.M.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0166" y="5357826"/>
            <a:ext cx="155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LOWER FLOOR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0431" y="5357826"/>
            <a:ext cx="148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UPPER FLOOR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05476" name="Picture 4" descr="Displaying d1.png"/>
          <p:cNvPicPr>
            <a:picLocks noChangeAspect="1" noChangeArrowheads="1"/>
          </p:cNvPicPr>
          <p:nvPr/>
        </p:nvPicPr>
        <p:blipFill>
          <a:blip r:embed="rId4"/>
          <a:srcRect t="60329"/>
          <a:stretch>
            <a:fillRect/>
          </a:stretch>
        </p:blipFill>
        <p:spPr bwMode="auto">
          <a:xfrm>
            <a:off x="4786314" y="2071678"/>
            <a:ext cx="3500462" cy="2674620"/>
          </a:xfrm>
          <a:prstGeom prst="rect">
            <a:avLst/>
          </a:prstGeom>
          <a:noFill/>
        </p:spPr>
      </p:pic>
      <p:pic>
        <p:nvPicPr>
          <p:cNvPr id="12" name="Picture 4" descr="Displaying d1.png"/>
          <p:cNvPicPr>
            <a:picLocks noChangeAspect="1" noChangeArrowheads="1"/>
          </p:cNvPicPr>
          <p:nvPr/>
        </p:nvPicPr>
        <p:blipFill>
          <a:blip r:embed="rId4"/>
          <a:srcRect b="56124"/>
          <a:stretch>
            <a:fillRect/>
          </a:stretch>
        </p:blipFill>
        <p:spPr bwMode="auto">
          <a:xfrm>
            <a:off x="785786" y="2000240"/>
            <a:ext cx="3286148" cy="2777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327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3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DUPLEX PENTHOUSE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1934" y="6000768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DP2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82.53 SQ.M.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1185" y="5357826"/>
            <a:ext cx="155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LOWER FLOOR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0431" y="5357826"/>
            <a:ext cx="148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UPPER FLOOR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06500" name="Picture 4" descr="Displaying d2.png"/>
          <p:cNvPicPr>
            <a:picLocks noChangeAspect="1" noChangeArrowheads="1"/>
          </p:cNvPicPr>
          <p:nvPr/>
        </p:nvPicPr>
        <p:blipFill>
          <a:blip r:embed="rId4"/>
          <a:srcRect t="58958"/>
          <a:stretch>
            <a:fillRect/>
          </a:stretch>
        </p:blipFill>
        <p:spPr bwMode="auto">
          <a:xfrm rot="10800000">
            <a:off x="4857752" y="2285992"/>
            <a:ext cx="3714776" cy="2734291"/>
          </a:xfrm>
          <a:prstGeom prst="rect">
            <a:avLst/>
          </a:prstGeom>
          <a:noFill/>
        </p:spPr>
      </p:pic>
      <p:pic>
        <p:nvPicPr>
          <p:cNvPr id="12" name="Picture 4" descr="Displaying d2.png"/>
          <p:cNvPicPr>
            <a:picLocks noChangeAspect="1" noChangeArrowheads="1"/>
          </p:cNvPicPr>
          <p:nvPr/>
        </p:nvPicPr>
        <p:blipFill>
          <a:blip r:embed="rId4"/>
          <a:srcRect b="54753"/>
          <a:stretch>
            <a:fillRect/>
          </a:stretch>
        </p:blipFill>
        <p:spPr bwMode="auto">
          <a:xfrm rot="10800000">
            <a:off x="785786" y="1986166"/>
            <a:ext cx="3714776" cy="3014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98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DUPLEX PENTHOUSE 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6000768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DP 3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81.35 SQ.M.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1185" y="5357826"/>
            <a:ext cx="155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LOWER FLOOR</a:t>
            </a:r>
            <a:endParaRPr lang="en-US" dirty="0">
              <a:solidFill>
                <a:srgbClr val="F68B3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0431" y="5357826"/>
            <a:ext cx="1487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68B32"/>
                </a:solidFill>
              </a:rPr>
              <a:t>UPPER FLOOR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12" name="Picture 3" descr="C:\Users\ruedeekorn_on\Desktop\Room layout.zip (Unzipped Files)\Room layout\Duplex\d3.png"/>
          <p:cNvPicPr>
            <a:picLocks noChangeAspect="1" noChangeArrowheads="1"/>
          </p:cNvPicPr>
          <p:nvPr/>
        </p:nvPicPr>
        <p:blipFill>
          <a:blip r:embed="rId3" cstate="print"/>
          <a:srcRect b="56149"/>
          <a:stretch>
            <a:fillRect/>
          </a:stretch>
        </p:blipFill>
        <p:spPr bwMode="auto">
          <a:xfrm rot="16200000">
            <a:off x="881048" y="1976417"/>
            <a:ext cx="3238500" cy="3000397"/>
          </a:xfrm>
          <a:prstGeom prst="rect">
            <a:avLst/>
          </a:prstGeom>
          <a:noFill/>
        </p:spPr>
      </p:pic>
      <p:pic>
        <p:nvPicPr>
          <p:cNvPr id="13" name="Picture 3" descr="C:\Users\ruedeekorn_on\Desktop\Room layout.zip (Unzipped Files)\Room layout\Duplex\d3.png"/>
          <p:cNvPicPr>
            <a:picLocks noChangeAspect="1" noChangeArrowheads="1"/>
          </p:cNvPicPr>
          <p:nvPr/>
        </p:nvPicPr>
        <p:blipFill>
          <a:blip r:embed="rId3" cstate="print"/>
          <a:srcRect t="57284"/>
          <a:stretch>
            <a:fillRect/>
          </a:stretch>
        </p:blipFill>
        <p:spPr bwMode="auto">
          <a:xfrm rot="16200000">
            <a:off x="4914192" y="2015238"/>
            <a:ext cx="3238500" cy="2922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3708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5786" y="2714620"/>
            <a:ext cx="8143932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Penthouse</a:t>
            </a:r>
            <a:b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</a:b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PENTHOUSE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578645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PH1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141.72 SQ.M.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5123" name="Picture 3" descr="C:\Users\ruedeekorn_on\Desktop\Room layout.zip (Unzipped Files)\Room layout\ph 2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257871" y="-543283"/>
            <a:ext cx="2689249" cy="8062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1314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PENTHOUSE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578645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PH2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113.02 SQ.M.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6146" name="Picture 2" descr="C:\Users\ruedeekorn_on\Desktop\Room layout.zip (Unzipped Files)\Room layout\ph 1 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7" y="1787490"/>
            <a:ext cx="7429552" cy="3735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PENTHOUSE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578645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PH3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111.83 SQ.M.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7172" name="Picture 4" descr="C:\Users\ruedeekorn_on\Desktop\Room layout.zip (Unzipped Files)\Room layout\ph 3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214554"/>
            <a:ext cx="7643866" cy="2469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PENTHOUSE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578645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PH4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129.13 SQ.M.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4099" name="Picture 3" descr="C:\Users\ruedeekorn_on\Desktop\Room layout.zip (Unzipped Files)\Room layout\ph 3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428868"/>
            <a:ext cx="7929618" cy="2413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728690" y="280975"/>
            <a:ext cx="7772400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Project map</a:t>
            </a: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026" name="Picture 2" descr="C:\Users\ruedeekorn_on\AppData\Local\Microsoft\Windows\Temporary Internet Files\Content.Outlook\RF77O2DW\Whizdom Map-01 (2).jpg"/>
          <p:cNvPicPr>
            <a:picLocks noChangeAspect="1" noChangeArrowheads="1"/>
          </p:cNvPicPr>
          <p:nvPr/>
        </p:nvPicPr>
        <p:blipFill>
          <a:blip r:embed="rId3"/>
          <a:srcRect l="9109" t="7043" r="7838" b="5208"/>
          <a:stretch>
            <a:fillRect/>
          </a:stretch>
        </p:blipFill>
        <p:spPr bwMode="auto">
          <a:xfrm>
            <a:off x="0" y="-24"/>
            <a:ext cx="5929322" cy="68310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PENTHOUSE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578645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PH5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125.77 SQ.M.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8195" name="Picture 3" descr="C:\Users\ruedeekorn_on\Desktop\Room layout.zip (Unzipped Files)\Room layout\ph 3 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428868"/>
            <a:ext cx="7715304" cy="2528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PENTHOUSE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5786454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68B32"/>
                </a:solidFill>
              </a:rPr>
              <a:t>PH6</a:t>
            </a:r>
          </a:p>
          <a:p>
            <a:pPr algn="ctr"/>
            <a:r>
              <a:rPr lang="en-US" dirty="0" smtClean="0">
                <a:solidFill>
                  <a:srgbClr val="F68B32"/>
                </a:solidFill>
              </a:rPr>
              <a:t>116.68 SQ.M.</a:t>
            </a:r>
            <a:endParaRPr lang="en-US" dirty="0">
              <a:solidFill>
                <a:srgbClr val="F68B32"/>
              </a:solidFill>
            </a:endParaRPr>
          </a:p>
        </p:txBody>
      </p:sp>
      <p:pic>
        <p:nvPicPr>
          <p:cNvPr id="7" name="Picture 2" descr="C:\Users\ruedeekorn_on\Desktop\Room layout.zip (Unzipped Files)\Room layout\ph 3 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214554"/>
            <a:ext cx="7701979" cy="26384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5786" y="2638429"/>
            <a:ext cx="8135967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COMMON AREA AND FACILITIES</a:t>
            </a:r>
            <a:b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</a:br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perspective</a:t>
            </a: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85786" y="3071810"/>
            <a:ext cx="8135967" cy="1362075"/>
          </a:xfrm>
        </p:spPr>
        <p:txBody>
          <a:bodyPr>
            <a:normAutofit/>
          </a:bodyPr>
          <a:lstStyle/>
          <a:p>
            <a:pPr algn="r"/>
            <a:r>
              <a:rPr lang="en-US" sz="3200" b="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FACITILITES Concept inspiration</a:t>
            </a:r>
            <a:endParaRPr lang="en-US" sz="3200" b="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929190" y="285728"/>
            <a:ext cx="3643338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r" defTabSz="1120006">
              <a:defRPr/>
            </a:pPr>
            <a:r>
              <a:rPr lang="en-US" sz="1800" dirty="0" smtClean="0">
                <a:solidFill>
                  <a:srgbClr val="F68B32"/>
                </a:solidFill>
                <a:latin typeface="Century Gothic" pitchFamily="34" charset="0"/>
                <a:cs typeface="Cordia New" pitchFamily="34" charset="-34"/>
              </a:rPr>
              <a:t>SHADES OF ATMOSPHERE</a:t>
            </a:r>
            <a:endParaRPr lang="th-TH" sz="1800" dirty="0">
              <a:solidFill>
                <a:srgbClr val="F68B32"/>
              </a:solidFill>
              <a:latin typeface="Century Gothic" pitchFamily="34" charset="0"/>
              <a:cs typeface="Cordia New" pitchFamily="34" charset="-34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6000760" y="1357298"/>
            <a:ext cx="1479730" cy="4508075"/>
            <a:chOff x="7000892" y="1357298"/>
            <a:chExt cx="1479730" cy="4508075"/>
          </a:xfrm>
        </p:grpSpPr>
        <p:grpSp>
          <p:nvGrpSpPr>
            <p:cNvPr id="23" name="Group 22"/>
            <p:cNvGrpSpPr/>
            <p:nvPr/>
          </p:nvGrpSpPr>
          <p:grpSpPr>
            <a:xfrm>
              <a:off x="7000892" y="1357298"/>
              <a:ext cx="1479730" cy="4508075"/>
              <a:chOff x="5468348" y="928670"/>
              <a:chExt cx="1479730" cy="450807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5468348" y="4140232"/>
                <a:ext cx="1479730" cy="313088"/>
              </a:xfrm>
              <a:prstGeom prst="rect">
                <a:avLst/>
              </a:prstGeom>
              <a:solidFill>
                <a:srgbClr val="B176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468348" y="4461812"/>
                <a:ext cx="1479730" cy="313088"/>
              </a:xfrm>
              <a:prstGeom prst="rect">
                <a:avLst/>
              </a:prstGeom>
              <a:solidFill>
                <a:srgbClr val="A26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468348" y="3816386"/>
                <a:ext cx="1479730" cy="313088"/>
              </a:xfrm>
              <a:prstGeom prst="rect">
                <a:avLst/>
              </a:prstGeom>
              <a:solidFill>
                <a:srgbClr val="B88D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468348" y="3490843"/>
                <a:ext cx="1479730" cy="313088"/>
              </a:xfrm>
              <a:prstGeom prst="rect">
                <a:avLst/>
              </a:prstGeom>
              <a:solidFill>
                <a:srgbClr val="C6A7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468348" y="3170960"/>
                <a:ext cx="1479730" cy="313088"/>
              </a:xfrm>
              <a:prstGeom prst="rect">
                <a:avLst/>
              </a:prstGeom>
              <a:solidFill>
                <a:srgbClr val="9FAD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468348" y="2851078"/>
                <a:ext cx="1479730" cy="313088"/>
              </a:xfrm>
              <a:prstGeom prst="rect">
                <a:avLst/>
              </a:prstGeom>
              <a:solidFill>
                <a:srgbClr val="7FB7A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468348" y="2531196"/>
                <a:ext cx="1479730" cy="313088"/>
              </a:xfrm>
              <a:prstGeom prst="rect">
                <a:avLst/>
              </a:prstGeom>
              <a:solidFill>
                <a:srgbClr val="7DAC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468348" y="2208199"/>
                <a:ext cx="1479730" cy="313088"/>
              </a:xfrm>
              <a:prstGeom prst="rect">
                <a:avLst/>
              </a:prstGeom>
              <a:solidFill>
                <a:srgbClr val="6898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468348" y="1888317"/>
                <a:ext cx="1479730" cy="313088"/>
              </a:xfrm>
              <a:prstGeom prst="rect">
                <a:avLst/>
              </a:prstGeom>
              <a:solidFill>
                <a:srgbClr val="4F71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468348" y="1568434"/>
                <a:ext cx="1479730" cy="313088"/>
              </a:xfrm>
              <a:prstGeom prst="rect">
                <a:avLst/>
              </a:prstGeom>
              <a:solidFill>
                <a:srgbClr val="4D609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468348" y="1248552"/>
                <a:ext cx="1479730" cy="313088"/>
              </a:xfrm>
              <a:prstGeom prst="rect">
                <a:avLst/>
              </a:prstGeom>
              <a:solidFill>
                <a:srgbClr val="4F4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468348" y="928670"/>
                <a:ext cx="1479730" cy="313088"/>
              </a:xfrm>
              <a:prstGeom prst="rect">
                <a:avLst/>
              </a:prstGeom>
              <a:solidFill>
                <a:srgbClr val="3733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468348" y="4795283"/>
                <a:ext cx="1479730" cy="641462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427734" y="5357826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68B32"/>
                  </a:solidFill>
                  <a:latin typeface="DB Adman X" pitchFamily="2" charset="-34"/>
                  <a:cs typeface="DB Adman X" pitchFamily="2" charset="-34"/>
                </a:rPr>
                <a:t>LOBBY</a:t>
              </a:r>
              <a:endParaRPr lang="en-US" dirty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429520" y="3929066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6">
                      <a:lumMod val="50000"/>
                    </a:schemeClr>
                  </a:solidFill>
                  <a:latin typeface="DB Adman X" pitchFamily="2" charset="-34"/>
                  <a:cs typeface="DB Adman X" pitchFamily="2" charset="-34"/>
                </a:rPr>
                <a:t>LIBRARY</a:t>
              </a:r>
              <a:endParaRPr lang="en-US" b="1" dirty="0">
                <a:solidFill>
                  <a:schemeClr val="accent6">
                    <a:lumMod val="50000"/>
                  </a:schemeClr>
                </a:solidFill>
                <a:latin typeface="DB Adman X" pitchFamily="2" charset="-34"/>
                <a:cs typeface="DB Adman X" pitchFamily="2" charset="-34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152435" y="1357298"/>
              <a:ext cx="12057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68B32"/>
                  </a:solidFill>
                  <a:latin typeface="DB Adman X" pitchFamily="2" charset="-34"/>
                  <a:cs typeface="DB Adman X" pitchFamily="2" charset="-34"/>
                </a:rPr>
                <a:t>SKY FACILITIES</a:t>
              </a:r>
              <a:endParaRPr lang="en-US" dirty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endParaRPr>
            </a:p>
          </p:txBody>
        </p:sp>
      </p:grp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5329" y="1357298"/>
            <a:ext cx="3482489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4" name="Picture 2" descr="J:\2014_Old\14-15 Whizdom-Rachada\B_Design\B01 - Image\ith\28f0fb4e9092bd1d29ccef63e90f4af1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" b="674"/>
          <a:stretch/>
        </p:blipFill>
        <p:spPr bwMode="auto">
          <a:xfrm>
            <a:off x="2285984" y="428604"/>
            <a:ext cx="2088880" cy="2622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J:\2014_Old\14-15 Whizdom-Rachada\B_Design\B01 - Image\ith\927a6744dec297df881d26a8d306eb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8604"/>
            <a:ext cx="1748364" cy="2622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:\2014_Old\14-15 Whizdom-Rachada\B_Design\B01 - Image\ith\0708cffb4f943b42b08f234933d0fac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304"/>
          <a:stretch/>
        </p:blipFill>
        <p:spPr bwMode="auto">
          <a:xfrm>
            <a:off x="4643438" y="428604"/>
            <a:ext cx="1708094" cy="26225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43702" y="1643050"/>
            <a:ext cx="1797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MOVING SHOTS</a:t>
            </a:r>
            <a:endParaRPr lang="en-US" sz="24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8" name="Picture 2" descr="J:\2014_Old\14-15 Whizdom-Rachada\B_Design\B01 - Image\ith\322ed284484b36c10384a44f861ce7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876"/>
            <a:ext cx="1785950" cy="24982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14282" y="6215082"/>
            <a:ext cx="1833964" cy="2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defTabSz="1120006">
              <a:defRPr/>
            </a:pPr>
            <a:r>
              <a:rPr lang="en-US" sz="24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VERTICAL ELEMENTS</a:t>
            </a:r>
            <a:endParaRPr lang="th-TH" sz="24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1" name="Picture 2" descr="J:\2014_Old\14-15 Whizdom-Rachada\B_Design\B01 - Image\chien_BLDG\CITY\b071b53022e0a966aaed6d6466e1d0c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14612" y="3429000"/>
            <a:ext cx="3390950" cy="2543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43306" y="6143644"/>
            <a:ext cx="1946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120006">
              <a:defRPr/>
            </a:pPr>
            <a:r>
              <a:rPr lang="en-US" sz="24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IN URBAN JUNGLE</a:t>
            </a:r>
            <a:endParaRPr lang="th-TH" sz="24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572264" y="6215082"/>
            <a:ext cx="1976808" cy="37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defTabSz="1120006">
              <a:defRPr/>
            </a:pPr>
            <a:r>
              <a:rPr lang="en-US" sz="24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URBAN PIXEL</a:t>
            </a:r>
            <a:endParaRPr lang="th-TH" sz="24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5" name="Picture 2" descr="J:\2014_Old\14-15 Whizdom-Rachada\B_Design\B01 - Image\ith\ccde666c9e579c563bd3f07e869d173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2928934"/>
            <a:ext cx="2427589" cy="3235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14348" y="3714752"/>
            <a:ext cx="1882010" cy="37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defTabSz="1120006">
              <a:defRPr/>
            </a:pPr>
            <a:r>
              <a:rPr lang="en-US" sz="1800" dirty="0" smtClean="0">
                <a:solidFill>
                  <a:srgbClr val="F68B32"/>
                </a:solidFill>
                <a:latin typeface="Century Gothic" pitchFamily="34" charset="0"/>
                <a:cs typeface="Cordia New" pitchFamily="34" charset="-34"/>
              </a:rPr>
              <a:t>PIXELATED</a:t>
            </a:r>
            <a:endParaRPr lang="th-TH" sz="1800" dirty="0">
              <a:solidFill>
                <a:srgbClr val="F68B32"/>
              </a:solidFill>
              <a:latin typeface="Century Gothic" pitchFamily="34" charset="0"/>
              <a:cs typeface="Cordia New" pitchFamily="34" charset="-34"/>
            </a:endParaRPr>
          </a:p>
        </p:txBody>
      </p:sp>
      <p:pic>
        <p:nvPicPr>
          <p:cNvPr id="4" name="Picture 2" descr="J:\2014_Old\14-15 Whizdom-Rachada\B_Design\B01 - Image\ith\86008aeea5ea12b459a4fe5124094d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80" y="500042"/>
            <a:ext cx="2468199" cy="3071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57554" y="3714752"/>
            <a:ext cx="2239168" cy="3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defTabSz="1120006">
              <a:defRPr/>
            </a:pPr>
            <a:r>
              <a:rPr lang="en-US" sz="1800" dirty="0" smtClean="0">
                <a:solidFill>
                  <a:srgbClr val="F68B32"/>
                </a:solidFill>
                <a:latin typeface="Century Gothic" pitchFamily="34" charset="0"/>
                <a:cs typeface="Cordia New" pitchFamily="34" charset="-34"/>
              </a:rPr>
              <a:t>COLUMN DETAIL</a:t>
            </a:r>
            <a:endParaRPr lang="th-TH" sz="1800" dirty="0">
              <a:solidFill>
                <a:srgbClr val="F68B32"/>
              </a:solidFill>
              <a:latin typeface="Century Gothic" pitchFamily="34" charset="0"/>
              <a:cs typeface="Cordia New" pitchFamily="34" charset="-34"/>
            </a:endParaRPr>
          </a:p>
        </p:txBody>
      </p:sp>
      <p:pic>
        <p:nvPicPr>
          <p:cNvPr id="7" name="Picture 2" descr="J:\2014_Old\14-15 Whizdom-Rachada\B_Design\B01 - Image\chien_BLDG\OLD PTT\8a8ea2fa3ca6636ff64c3dc5a6a493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58" y="4123622"/>
            <a:ext cx="4929222" cy="2545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:\2014_Old\14-15 Whizdom-Rachada\B_Design\B01 - Image\chien_BLDG\OLD PTT\bda6809b42ba837678d3d9a43d85a90c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536"/>
          <a:stretch/>
        </p:blipFill>
        <p:spPr bwMode="auto">
          <a:xfrm>
            <a:off x="5357818" y="4143380"/>
            <a:ext cx="3333774" cy="2500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2" name="Picture 2" descr="C:\Users\ruedeekorn_on\Desktop\Final From Khun Lek\Common area\1-Lobby-V1-01 cop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500042"/>
            <a:ext cx="2428892" cy="3036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857224" y="1185890"/>
            <a:ext cx="7277093" cy="5529258"/>
            <a:chOff x="1142976" y="1357298"/>
            <a:chExt cx="6991341" cy="5243506"/>
          </a:xfrm>
        </p:grpSpPr>
        <p:pic>
          <p:nvPicPr>
            <p:cNvPr id="3" name="Picture 3" descr="J:\2014_Old\14-15 Whizdom-Rachada\B_Design\B04 - PPT\for PPT\20140924\WHIZDOM BLDG EXISTING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421"/>
            <a:stretch/>
          </p:blipFill>
          <p:spPr bwMode="auto">
            <a:xfrm>
              <a:off x="1142976" y="1357298"/>
              <a:ext cx="6991341" cy="524350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3"/>
            <p:cNvSpPr/>
            <p:nvPr/>
          </p:nvSpPr>
          <p:spPr>
            <a:xfrm>
              <a:off x="2830759" y="1673362"/>
              <a:ext cx="3008932" cy="4361687"/>
            </a:xfrm>
            <a:custGeom>
              <a:avLst/>
              <a:gdLst>
                <a:gd name="connsiteX0" fmla="*/ 0 w 5509549"/>
                <a:gd name="connsiteY0" fmla="*/ 7974957 h 7986532"/>
                <a:gd name="connsiteX1" fmla="*/ 5127584 w 5509549"/>
                <a:gd name="connsiteY1" fmla="*/ 7986532 h 7986532"/>
                <a:gd name="connsiteX2" fmla="*/ 5081286 w 5509549"/>
                <a:gd name="connsiteY2" fmla="*/ 4525701 h 7986532"/>
                <a:gd name="connsiteX3" fmla="*/ 3565002 w 5509549"/>
                <a:gd name="connsiteY3" fmla="*/ 4514127 h 7986532"/>
                <a:gd name="connsiteX4" fmla="*/ 3588151 w 5509549"/>
                <a:gd name="connsiteY4" fmla="*/ 2002420 h 7986532"/>
                <a:gd name="connsiteX5" fmla="*/ 5497974 w 5509549"/>
                <a:gd name="connsiteY5" fmla="*/ 1979271 h 7986532"/>
                <a:gd name="connsiteX6" fmla="*/ 5509549 w 5509549"/>
                <a:gd name="connsiteY6" fmla="*/ 0 h 7986532"/>
                <a:gd name="connsiteX7" fmla="*/ 4363655 w 5509549"/>
                <a:gd name="connsiteY7" fmla="*/ 0 h 7986532"/>
                <a:gd name="connsiteX8" fmla="*/ 4352081 w 5509549"/>
                <a:gd name="connsiteY8" fmla="*/ 740780 h 7986532"/>
                <a:gd name="connsiteX9" fmla="*/ 2986268 w 5509549"/>
                <a:gd name="connsiteY9" fmla="*/ 729205 h 7986532"/>
                <a:gd name="connsiteX10" fmla="*/ 2986268 w 5509549"/>
                <a:gd name="connsiteY10" fmla="*/ 1354238 h 7986532"/>
                <a:gd name="connsiteX11" fmla="*/ 254643 w 5509549"/>
                <a:gd name="connsiteY11" fmla="*/ 1365813 h 7986532"/>
                <a:gd name="connsiteX12" fmla="*/ 254643 w 5509549"/>
                <a:gd name="connsiteY12" fmla="*/ 4502552 h 7986532"/>
                <a:gd name="connsiteX13" fmla="*/ 0 w 5509549"/>
                <a:gd name="connsiteY13" fmla="*/ 4502552 h 7986532"/>
                <a:gd name="connsiteX14" fmla="*/ 0 w 5509549"/>
                <a:gd name="connsiteY14" fmla="*/ 7974957 h 7986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09549" h="7986532">
                  <a:moveTo>
                    <a:pt x="0" y="7974957"/>
                  </a:moveTo>
                  <a:lnTo>
                    <a:pt x="5127584" y="7986532"/>
                  </a:lnTo>
                  <a:lnTo>
                    <a:pt x="5081286" y="4525701"/>
                  </a:lnTo>
                  <a:lnTo>
                    <a:pt x="3565002" y="4514127"/>
                  </a:lnTo>
                  <a:lnTo>
                    <a:pt x="3588151" y="2002420"/>
                  </a:lnTo>
                  <a:lnTo>
                    <a:pt x="5497974" y="1979271"/>
                  </a:lnTo>
                  <a:cubicBezTo>
                    <a:pt x="5501832" y="1319514"/>
                    <a:pt x="5505691" y="659757"/>
                    <a:pt x="5509549" y="0"/>
                  </a:cubicBezTo>
                  <a:lnTo>
                    <a:pt x="4363655" y="0"/>
                  </a:lnTo>
                  <a:lnTo>
                    <a:pt x="4352081" y="740780"/>
                  </a:lnTo>
                  <a:lnTo>
                    <a:pt x="2986268" y="729205"/>
                  </a:lnTo>
                  <a:lnTo>
                    <a:pt x="2986268" y="1354238"/>
                  </a:lnTo>
                  <a:lnTo>
                    <a:pt x="254643" y="1365813"/>
                  </a:lnTo>
                  <a:lnTo>
                    <a:pt x="254643" y="4502552"/>
                  </a:lnTo>
                  <a:lnTo>
                    <a:pt x="0" y="4502552"/>
                  </a:lnTo>
                  <a:lnTo>
                    <a:pt x="0" y="7974957"/>
                  </a:lnTo>
                  <a:close/>
                </a:path>
              </a:pathLst>
            </a:custGeom>
            <a:solidFill>
              <a:srgbClr val="E8833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-32" y="-2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GRAND LOBBY FLOOR PLAN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2" y="-2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GRAND LOBBY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20481" name="Picture 1" descr="C:\Users\ruedeekorn_on\Desktop\Final From Khun Lek\Common area\1-Lobby-V2-0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973023"/>
            <a:ext cx="7066389" cy="588497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34344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LIFT LOBBY &amp; MAIL ROOM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9964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3" y="1268760"/>
            <a:ext cx="9094764" cy="5568523"/>
            <a:chOff x="-33" y="1436683"/>
            <a:chExt cx="8820505" cy="5400600"/>
          </a:xfrm>
        </p:grpSpPr>
        <p:pic>
          <p:nvPicPr>
            <p:cNvPr id="1026" name="Picture 2" descr="C:\Users\prangchomphu_ku\Desktop\Project L\Projevt L Interior\mail box room\lift Lobby0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" y="1436683"/>
              <a:ext cx="4386487" cy="5400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prangchomphu_ku\Desktop\Project L\Projevt L Interior\mail box room\mail 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3985" y="1436684"/>
              <a:ext cx="4386487" cy="54005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0" y="6581001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359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29642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PRODUCT INSPRIRATION DESIGN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 t="12222" b="17778"/>
          <a:stretch>
            <a:fillRect/>
          </a:stretch>
        </p:blipFill>
        <p:spPr bwMode="auto">
          <a:xfrm>
            <a:off x="-21730" y="1285860"/>
            <a:ext cx="916573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3643306" y="6143644"/>
            <a:ext cx="13564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SHUTTER B</a:t>
            </a:r>
            <a:endParaRPr lang="en-US" sz="28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7" name="Picture 2" descr="D:\MAGNOLIA\NEW_MagnoliaHoriz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DROP OFF AREA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9457" name="Picture 1" descr="C:\Users\ruedeekorn_on\Desktop\Final From Khun Lek\Common area\1_Wisdom_Dropoff_0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8643966" cy="567935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19964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6929454" y="1357298"/>
            <a:ext cx="1500198" cy="4572032"/>
            <a:chOff x="7752150" y="1081745"/>
            <a:chExt cx="3581400" cy="7657141"/>
          </a:xfrm>
        </p:grpSpPr>
        <p:sp>
          <p:nvSpPr>
            <p:cNvPr id="19" name="Rectangle 18"/>
            <p:cNvSpPr/>
            <p:nvPr/>
          </p:nvSpPr>
          <p:spPr>
            <a:xfrm>
              <a:off x="7752150" y="6553200"/>
              <a:ext cx="3581400" cy="533400"/>
            </a:xfrm>
            <a:prstGeom prst="rect">
              <a:avLst/>
            </a:prstGeom>
            <a:solidFill>
              <a:srgbClr val="BA6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752150" y="7101068"/>
              <a:ext cx="3581400" cy="533400"/>
            </a:xfrm>
            <a:prstGeom prst="rect">
              <a:avLst/>
            </a:prstGeom>
            <a:solidFill>
              <a:srgbClr val="A765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52150" y="6001472"/>
              <a:ext cx="3581400" cy="533400"/>
            </a:xfrm>
            <a:prstGeom prst="rect">
              <a:avLst/>
            </a:prstGeom>
            <a:solidFill>
              <a:srgbClr val="C48F48"/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52150" y="5446852"/>
              <a:ext cx="3581400" cy="533400"/>
            </a:xfrm>
            <a:prstGeom prst="rect">
              <a:avLst/>
            </a:prstGeom>
            <a:solidFill>
              <a:srgbClr val="D1B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752150" y="4901877"/>
              <a:ext cx="3581400" cy="533400"/>
            </a:xfrm>
            <a:prstGeom prst="rect">
              <a:avLst/>
            </a:prstGeom>
            <a:solidFill>
              <a:srgbClr val="9EB6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752150" y="4356902"/>
              <a:ext cx="3581400" cy="533400"/>
            </a:xfrm>
            <a:prstGeom prst="rect">
              <a:avLst/>
            </a:prstGeom>
            <a:solidFill>
              <a:srgbClr val="6EC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52150" y="3811927"/>
              <a:ext cx="3581400" cy="533400"/>
            </a:xfrm>
            <a:prstGeom prst="rect">
              <a:avLst/>
            </a:prstGeom>
            <a:solidFill>
              <a:srgbClr val="68B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752150" y="3261645"/>
              <a:ext cx="3581400" cy="533400"/>
            </a:xfrm>
            <a:prstGeom prst="rect">
              <a:avLst/>
            </a:prstGeom>
            <a:solidFill>
              <a:srgbClr val="4990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752150" y="2716670"/>
              <a:ext cx="3581400" cy="533400"/>
            </a:xfrm>
            <a:prstGeom prst="rect">
              <a:avLst/>
            </a:prstGeom>
            <a:solidFill>
              <a:srgbClr val="406B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752150" y="2171695"/>
              <a:ext cx="3581400" cy="533400"/>
            </a:xfrm>
            <a:prstGeom prst="rect">
              <a:avLst/>
            </a:prstGeom>
            <a:solidFill>
              <a:srgbClr val="405A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752150" y="1626720"/>
              <a:ext cx="3581400" cy="533400"/>
            </a:xfrm>
            <a:prstGeom prst="rect">
              <a:avLst/>
            </a:prstGeom>
            <a:solidFill>
              <a:srgbClr val="403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752150" y="1081745"/>
              <a:ext cx="3581400" cy="533400"/>
            </a:xfrm>
            <a:prstGeom prst="rect">
              <a:avLst/>
            </a:prstGeom>
            <a:solidFill>
              <a:srgbClr val="342E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752150" y="7646043"/>
              <a:ext cx="3581400" cy="109284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2" descr="U:\MP\2014\magnolia\ith\6531911165_1dbbed41eb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22" r="3320"/>
          <a:stretch/>
        </p:blipFill>
        <p:spPr bwMode="auto">
          <a:xfrm>
            <a:off x="214282" y="2428868"/>
            <a:ext cx="3407857" cy="2555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"/>
          <p:cNvSpPr>
            <a:spLocks noChangeArrowheads="1"/>
          </p:cNvSpPr>
          <p:nvPr/>
        </p:nvSpPr>
        <p:spPr bwMode="auto">
          <a:xfrm>
            <a:off x="714348" y="5159387"/>
            <a:ext cx="4762536" cy="19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defTabSz="1120006">
              <a:defRPr/>
            </a:pPr>
            <a:r>
              <a:rPr lang="en-US" sz="24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SUNSET LOUNGE</a:t>
            </a:r>
            <a:endParaRPr lang="th-TH" sz="24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50" name="Picture 2" descr="G:\ \works\images\hotel\edition\624ad4d3-f11a-4c1d-a737-a8051ffcf5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316" t="4811" r="11112" b="4104"/>
          <a:stretch/>
        </p:blipFill>
        <p:spPr bwMode="auto">
          <a:xfrm>
            <a:off x="3643306" y="2417488"/>
            <a:ext cx="2214578" cy="25673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5</a:t>
            </a:r>
            <a:r>
              <a:rPr lang="en-US" sz="3200" baseline="300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th</a:t>
            </a:r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 FLOOR FACILITIES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LIBRARY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57892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SKY GARDEN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76802" name="Picture 2" descr="C:\Users\ruedeekorn_on\Desktop\Final From Khun Lek\FINAL\Sned Wizdom L\Sned Wizdom L\1_Wisdom_Landscape_5th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45427"/>
            <a:ext cx="9144000" cy="508396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143644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3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6858016" y="1142984"/>
            <a:ext cx="1571604" cy="4572032"/>
            <a:chOff x="7543800" y="1081745"/>
            <a:chExt cx="3581400" cy="7668716"/>
          </a:xfrm>
        </p:grpSpPr>
        <p:sp>
          <p:nvSpPr>
            <p:cNvPr id="19" name="Rectangle 18"/>
            <p:cNvSpPr/>
            <p:nvPr/>
          </p:nvSpPr>
          <p:spPr>
            <a:xfrm>
              <a:off x="7543800" y="6553200"/>
              <a:ext cx="3581400" cy="533400"/>
            </a:xfrm>
            <a:prstGeom prst="rect">
              <a:avLst/>
            </a:prstGeom>
            <a:solidFill>
              <a:srgbClr val="B17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543800" y="7101068"/>
              <a:ext cx="3581400" cy="533400"/>
            </a:xfrm>
            <a:prstGeom prst="rect">
              <a:avLst/>
            </a:prstGeom>
            <a:solidFill>
              <a:srgbClr val="A26B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543800" y="6001472"/>
              <a:ext cx="3581400" cy="533400"/>
            </a:xfrm>
            <a:prstGeom prst="rect">
              <a:avLst/>
            </a:prstGeom>
            <a:solidFill>
              <a:srgbClr val="B88D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543800" y="5446852"/>
              <a:ext cx="3581400" cy="533400"/>
            </a:xfrm>
            <a:prstGeom prst="rect">
              <a:avLst/>
            </a:prstGeom>
            <a:solidFill>
              <a:srgbClr val="C6A7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543800" y="4901877"/>
              <a:ext cx="3581400" cy="533400"/>
            </a:xfrm>
            <a:prstGeom prst="rect">
              <a:avLst/>
            </a:prstGeom>
            <a:solidFill>
              <a:srgbClr val="9FAD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43800" y="4356902"/>
              <a:ext cx="3581400" cy="533400"/>
            </a:xfrm>
            <a:prstGeom prst="rect">
              <a:avLst/>
            </a:prstGeom>
            <a:solidFill>
              <a:srgbClr val="7FB7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543800" y="3811927"/>
              <a:ext cx="3581400" cy="533400"/>
            </a:xfrm>
            <a:prstGeom prst="rect">
              <a:avLst/>
            </a:prstGeom>
            <a:solidFill>
              <a:srgbClr val="7DAC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543800" y="3261645"/>
              <a:ext cx="3581400" cy="533400"/>
            </a:xfrm>
            <a:prstGeom prst="rect">
              <a:avLst/>
            </a:prstGeom>
            <a:solidFill>
              <a:srgbClr val="6898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543800" y="2716670"/>
              <a:ext cx="3581400" cy="533400"/>
            </a:xfrm>
            <a:prstGeom prst="rect">
              <a:avLst/>
            </a:prstGeom>
            <a:solidFill>
              <a:srgbClr val="4F71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543800" y="2171695"/>
              <a:ext cx="3581400" cy="533400"/>
            </a:xfrm>
            <a:prstGeom prst="rect">
              <a:avLst/>
            </a:prstGeom>
            <a:solidFill>
              <a:srgbClr val="4D6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43800" y="1626720"/>
              <a:ext cx="3581400" cy="533400"/>
            </a:xfrm>
            <a:prstGeom prst="rect">
              <a:avLst/>
            </a:prstGeom>
            <a:solidFill>
              <a:srgbClr val="4F48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3800" y="1081745"/>
              <a:ext cx="3581400" cy="533400"/>
            </a:xfrm>
            <a:prstGeom prst="rect">
              <a:avLst/>
            </a:prstGeom>
            <a:solidFill>
              <a:srgbClr val="373347"/>
            </a:solidFill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543800" y="7657618"/>
              <a:ext cx="3581400" cy="109284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2" descr="J:\2014_Old\14-15 Whizdom-Rachada\B_Design\B01 - Image\ith\724ec03902837e9cfeffecf53605187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00042"/>
            <a:ext cx="1913142" cy="2802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000100" y="3286124"/>
            <a:ext cx="1333930" cy="37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defTabSz="1120006">
              <a:defRPr/>
            </a:pPr>
            <a:r>
              <a:rPr lang="en-US" sz="18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STARDUST</a:t>
            </a:r>
            <a:endParaRPr lang="th-TH" sz="18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37" name="Picture 36" descr="J:\MP\2014\Ideo-Mobi\B_Design\B01 - Image\ผู้หวังดี\Rosenblum Collection, Paris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35723" y="3643314"/>
            <a:ext cx="1907451" cy="2643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094930" y="6286520"/>
            <a:ext cx="1333930" cy="37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ctr"/>
          <a:lstStyle/>
          <a:p>
            <a:pPr algn="ctr" defTabSz="1120006">
              <a:defRPr/>
            </a:pPr>
            <a:r>
              <a:rPr lang="en-US" sz="1800" dirty="0" smtClean="0">
                <a:solidFill>
                  <a:srgbClr val="F68B32"/>
                </a:solidFill>
                <a:latin typeface="DB Adman X" pitchFamily="2" charset="-34"/>
                <a:cs typeface="DB Adman X" pitchFamily="2" charset="-34"/>
              </a:rPr>
              <a:t>WALK WAY</a:t>
            </a:r>
            <a:endParaRPr lang="th-TH" sz="1800" dirty="0">
              <a:solidFill>
                <a:srgbClr val="F68B32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39" name="Picture 3" descr="J:\2014_Old\14-15 Whizdom-Rachada\B_Design\B01 - Image\ith\who3126ls_12792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7936"/>
          <a:stretch/>
        </p:blipFill>
        <p:spPr bwMode="auto">
          <a:xfrm>
            <a:off x="2714612" y="500042"/>
            <a:ext cx="2894475" cy="2786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J:\2014_Old\14-15 Whizdom-Rachada\B_Design\B01 - Image\ith\5c865dc527e7bc407f116c1195a94a0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3688082"/>
            <a:ext cx="2000264" cy="252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J:\2014_Old\14-15 Whizdom-Rachada\B_Design\B01 - Image\ith\3dfe3bab260d26c4d81110005a2b66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3643314"/>
            <a:ext cx="1714512" cy="2571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SKY FACILITIES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3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3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SKY LOUNGE AND FITNESS FLOOR PLAN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grpSp>
        <p:nvGrpSpPr>
          <p:cNvPr id="3" name="Group 36"/>
          <p:cNvGrpSpPr/>
          <p:nvPr/>
        </p:nvGrpSpPr>
        <p:grpSpPr>
          <a:xfrm>
            <a:off x="1142976" y="928670"/>
            <a:ext cx="6929486" cy="5929330"/>
            <a:chOff x="2214546" y="1643050"/>
            <a:chExt cx="4579836" cy="4814876"/>
          </a:xfrm>
        </p:grpSpPr>
        <p:pic>
          <p:nvPicPr>
            <p:cNvPr id="32" name="Picture 2" descr="J:\2014_Old\14-15 Whizdom-Rachada\B_Design\B04 - PPT\for PPT\20141014\whizdom3.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398" t="10836" b="15798"/>
            <a:stretch/>
          </p:blipFill>
          <p:spPr bwMode="auto">
            <a:xfrm>
              <a:off x="2214546" y="1643050"/>
              <a:ext cx="4579836" cy="48148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Freeform 32"/>
            <p:cNvSpPr/>
            <p:nvPr/>
          </p:nvSpPr>
          <p:spPr>
            <a:xfrm>
              <a:off x="4528072" y="2165147"/>
              <a:ext cx="1607862" cy="1143497"/>
            </a:xfrm>
            <a:custGeom>
              <a:avLst/>
              <a:gdLst>
                <a:gd name="connsiteX0" fmla="*/ 0 w 3206188"/>
                <a:gd name="connsiteY0" fmla="*/ 0 h 2280213"/>
                <a:gd name="connsiteX1" fmla="*/ 11575 w 3206188"/>
                <a:gd name="connsiteY1" fmla="*/ 2071868 h 2280213"/>
                <a:gd name="connsiteX2" fmla="*/ 1354238 w 3206188"/>
                <a:gd name="connsiteY2" fmla="*/ 2083443 h 2280213"/>
                <a:gd name="connsiteX3" fmla="*/ 1354238 w 3206188"/>
                <a:gd name="connsiteY3" fmla="*/ 2280213 h 2280213"/>
                <a:gd name="connsiteX4" fmla="*/ 1817226 w 3206188"/>
                <a:gd name="connsiteY4" fmla="*/ 2280213 h 2280213"/>
                <a:gd name="connsiteX5" fmla="*/ 1828800 w 3206188"/>
                <a:gd name="connsiteY5" fmla="*/ 2060294 h 2280213"/>
                <a:gd name="connsiteX6" fmla="*/ 3194613 w 3206188"/>
                <a:gd name="connsiteY6" fmla="*/ 2060294 h 2280213"/>
                <a:gd name="connsiteX7" fmla="*/ 3206188 w 3206188"/>
                <a:gd name="connsiteY7" fmla="*/ 23149 h 2280213"/>
                <a:gd name="connsiteX8" fmla="*/ 0 w 3206188"/>
                <a:gd name="connsiteY8" fmla="*/ 0 h 228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6188" h="2280213">
                  <a:moveTo>
                    <a:pt x="0" y="0"/>
                  </a:moveTo>
                  <a:cubicBezTo>
                    <a:pt x="3858" y="690623"/>
                    <a:pt x="7717" y="1381245"/>
                    <a:pt x="11575" y="2071868"/>
                  </a:cubicBezTo>
                  <a:lnTo>
                    <a:pt x="1354238" y="2083443"/>
                  </a:lnTo>
                  <a:lnTo>
                    <a:pt x="1354238" y="2280213"/>
                  </a:lnTo>
                  <a:lnTo>
                    <a:pt x="1817226" y="2280213"/>
                  </a:lnTo>
                  <a:lnTo>
                    <a:pt x="1828800" y="2060294"/>
                  </a:lnTo>
                  <a:lnTo>
                    <a:pt x="3194613" y="2060294"/>
                  </a:lnTo>
                  <a:cubicBezTo>
                    <a:pt x="3198471" y="1381246"/>
                    <a:pt x="3202330" y="702197"/>
                    <a:pt x="3206188" y="231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833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575286" y="5194614"/>
              <a:ext cx="1571636" cy="857256"/>
            </a:xfrm>
            <a:custGeom>
              <a:avLst/>
              <a:gdLst>
                <a:gd name="connsiteX0" fmla="*/ 0 w 3206188"/>
                <a:gd name="connsiteY0" fmla="*/ 0 h 2280213"/>
                <a:gd name="connsiteX1" fmla="*/ 11575 w 3206188"/>
                <a:gd name="connsiteY1" fmla="*/ 2071868 h 2280213"/>
                <a:gd name="connsiteX2" fmla="*/ 1354238 w 3206188"/>
                <a:gd name="connsiteY2" fmla="*/ 2083443 h 2280213"/>
                <a:gd name="connsiteX3" fmla="*/ 1354238 w 3206188"/>
                <a:gd name="connsiteY3" fmla="*/ 2280213 h 2280213"/>
                <a:gd name="connsiteX4" fmla="*/ 1817226 w 3206188"/>
                <a:gd name="connsiteY4" fmla="*/ 2280213 h 2280213"/>
                <a:gd name="connsiteX5" fmla="*/ 1828800 w 3206188"/>
                <a:gd name="connsiteY5" fmla="*/ 2060294 h 2280213"/>
                <a:gd name="connsiteX6" fmla="*/ 3194613 w 3206188"/>
                <a:gd name="connsiteY6" fmla="*/ 2060294 h 2280213"/>
                <a:gd name="connsiteX7" fmla="*/ 3206188 w 3206188"/>
                <a:gd name="connsiteY7" fmla="*/ 23149 h 2280213"/>
                <a:gd name="connsiteX8" fmla="*/ 0 w 3206188"/>
                <a:gd name="connsiteY8" fmla="*/ 0 h 228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6188" h="2280213">
                  <a:moveTo>
                    <a:pt x="0" y="0"/>
                  </a:moveTo>
                  <a:cubicBezTo>
                    <a:pt x="3858" y="690623"/>
                    <a:pt x="7717" y="1381245"/>
                    <a:pt x="11575" y="2071868"/>
                  </a:cubicBezTo>
                  <a:lnTo>
                    <a:pt x="1354238" y="2083443"/>
                  </a:lnTo>
                  <a:lnTo>
                    <a:pt x="1354238" y="2280213"/>
                  </a:lnTo>
                  <a:lnTo>
                    <a:pt x="1817226" y="2280213"/>
                  </a:lnTo>
                  <a:lnTo>
                    <a:pt x="1828800" y="2060294"/>
                  </a:lnTo>
                  <a:lnTo>
                    <a:pt x="3194613" y="2060294"/>
                  </a:lnTo>
                  <a:cubicBezTo>
                    <a:pt x="3198471" y="1381246"/>
                    <a:pt x="3202330" y="702197"/>
                    <a:pt x="3206188" y="231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833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2" descr="J:\2014_Old\14-15 Whizdom-Rachada\B_Design\B04 - PPT\for PPT\20141014\whizdom3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567" t="36839" r="13997" b="47492"/>
          <a:stretch/>
        </p:blipFill>
        <p:spPr bwMode="auto">
          <a:xfrm>
            <a:off x="6015218" y="3962869"/>
            <a:ext cx="1084788" cy="1266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12"/>
          <p:cNvGrpSpPr/>
          <p:nvPr/>
        </p:nvGrpSpPr>
        <p:grpSpPr>
          <a:xfrm>
            <a:off x="4121272" y="-1324318"/>
            <a:ext cx="2971578" cy="5349825"/>
            <a:chOff x="4536368" y="2206092"/>
            <a:chExt cx="1963976" cy="4344293"/>
          </a:xfrm>
        </p:grpSpPr>
        <p:pic>
          <p:nvPicPr>
            <p:cNvPr id="14" name="Picture 2" descr="J:\2014_Old\14-15 Whizdom-Rachada\B_Design\B04 - PPT\for PPT\20141014\whizdom3.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70669" t="52216" r="13997" b="35057"/>
            <a:stretch/>
          </p:blipFill>
          <p:spPr bwMode="auto">
            <a:xfrm>
              <a:off x="5788115" y="5715153"/>
              <a:ext cx="712229" cy="83523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eform 14"/>
            <p:cNvSpPr/>
            <p:nvPr/>
          </p:nvSpPr>
          <p:spPr>
            <a:xfrm>
              <a:off x="4536368" y="2206092"/>
              <a:ext cx="1607862" cy="1143497"/>
            </a:xfrm>
            <a:custGeom>
              <a:avLst/>
              <a:gdLst>
                <a:gd name="connsiteX0" fmla="*/ 0 w 3206188"/>
                <a:gd name="connsiteY0" fmla="*/ 0 h 2280213"/>
                <a:gd name="connsiteX1" fmla="*/ 11575 w 3206188"/>
                <a:gd name="connsiteY1" fmla="*/ 2071868 h 2280213"/>
                <a:gd name="connsiteX2" fmla="*/ 1354238 w 3206188"/>
                <a:gd name="connsiteY2" fmla="*/ 2083443 h 2280213"/>
                <a:gd name="connsiteX3" fmla="*/ 1354238 w 3206188"/>
                <a:gd name="connsiteY3" fmla="*/ 2280213 h 2280213"/>
                <a:gd name="connsiteX4" fmla="*/ 1817226 w 3206188"/>
                <a:gd name="connsiteY4" fmla="*/ 2280213 h 2280213"/>
                <a:gd name="connsiteX5" fmla="*/ 1828800 w 3206188"/>
                <a:gd name="connsiteY5" fmla="*/ 2060294 h 2280213"/>
                <a:gd name="connsiteX6" fmla="*/ 3194613 w 3206188"/>
                <a:gd name="connsiteY6" fmla="*/ 2060294 h 2280213"/>
                <a:gd name="connsiteX7" fmla="*/ 3206188 w 3206188"/>
                <a:gd name="connsiteY7" fmla="*/ 23149 h 2280213"/>
                <a:gd name="connsiteX8" fmla="*/ 0 w 3206188"/>
                <a:gd name="connsiteY8" fmla="*/ 0 h 2280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06188" h="2280213">
                  <a:moveTo>
                    <a:pt x="0" y="0"/>
                  </a:moveTo>
                  <a:cubicBezTo>
                    <a:pt x="3858" y="690623"/>
                    <a:pt x="7717" y="1381245"/>
                    <a:pt x="11575" y="2071868"/>
                  </a:cubicBezTo>
                  <a:lnTo>
                    <a:pt x="1354238" y="2083443"/>
                  </a:lnTo>
                  <a:lnTo>
                    <a:pt x="1354238" y="2280213"/>
                  </a:lnTo>
                  <a:lnTo>
                    <a:pt x="1817226" y="2280213"/>
                  </a:lnTo>
                  <a:lnTo>
                    <a:pt x="1828800" y="2060294"/>
                  </a:lnTo>
                  <a:lnTo>
                    <a:pt x="3194613" y="2060294"/>
                  </a:lnTo>
                  <a:cubicBezTo>
                    <a:pt x="3198471" y="1381246"/>
                    <a:pt x="3202330" y="702197"/>
                    <a:pt x="3206188" y="2314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8338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357818" y="1928802"/>
            <a:ext cx="1000132" cy="57150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SKY LOUNGE</a:t>
            </a:r>
          </a:p>
          <a:p>
            <a:pPr algn="ctr"/>
            <a:r>
              <a:rPr lang="en-US" sz="1200" dirty="0" smtClean="0"/>
              <a:t>69 SQ.M.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5500694" y="5572140"/>
            <a:ext cx="1000132" cy="50006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FITNESS</a:t>
            </a:r>
          </a:p>
          <a:p>
            <a:pPr algn="ctr"/>
            <a:r>
              <a:rPr lang="en-US" sz="1200" dirty="0" smtClean="0"/>
              <a:t>46 SQ.M.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SKY LOUNGE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72706" name="Picture 2" descr="C:\Users\ruedeekorn_on\Desktop\Final From Khun Lek\Common area\1-Sky Lounge-V1-01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25645" cy="683419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FITNESS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7" name="Picture 2" descr="C:\Users\prangchomphu_ku\Desktop\fitness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43504" cy="685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SWIMMING POOL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pic>
        <p:nvPicPr>
          <p:cNvPr id="15361" name="Picture 1" descr="C:\Users\ruedeekorn_on\Desktop\Final From Khun Lek\FINAL\Sned Wizdom L\Sned Wizdom L\1_Wisdom_Top_Garden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6520" y="1357298"/>
            <a:ext cx="7217380" cy="550070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91468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7" name="Picture 2" descr="C:\Users\ruedeekorn_on\Desktop\Final From Khun Lek\FINAL\Sned Wizdom L\Sned Wizdom L\1_Wisdom_Front_01 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857356" y="-24"/>
            <a:ext cx="5500726" cy="685802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857356" y="6581025"/>
            <a:ext cx="16802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DB Adman X" pitchFamily="2" charset="-34"/>
                <a:cs typeface="DB Adman X" pitchFamily="2" charset="-34"/>
              </a:rPr>
              <a:t>All computer simulated images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29642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ARCHITECTURAL CONCEPTUAL DESIGN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2143116"/>
            <a:ext cx="9144000" cy="3000396"/>
            <a:chOff x="285720" y="1357298"/>
            <a:chExt cx="7467875" cy="2571768"/>
          </a:xfrm>
        </p:grpSpPr>
        <p:pic>
          <p:nvPicPr>
            <p:cNvPr id="747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25228" b="11915"/>
            <a:stretch>
              <a:fillRect/>
            </a:stretch>
          </p:blipFill>
          <p:spPr bwMode="auto">
            <a:xfrm>
              <a:off x="285720" y="1357298"/>
              <a:ext cx="5786092" cy="2571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26646" t="16666"/>
            <a:stretch>
              <a:fillRect/>
            </a:stretch>
          </p:blipFill>
          <p:spPr bwMode="auto">
            <a:xfrm>
              <a:off x="6072198" y="1357298"/>
              <a:ext cx="1681397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7"/>
          <p:cNvSpPr/>
          <p:nvPr/>
        </p:nvSpPr>
        <p:spPr>
          <a:xfrm>
            <a:off x="428596" y="2357430"/>
            <a:ext cx="357190" cy="2643206"/>
          </a:xfrm>
          <a:prstGeom prst="rect">
            <a:avLst/>
          </a:prstGeom>
          <a:gradFill flip="none" rotWithShape="1">
            <a:gsLst>
              <a:gs pos="0">
                <a:srgbClr val="BB4D09">
                  <a:shade val="30000"/>
                  <a:satMod val="115000"/>
                </a:srgbClr>
              </a:gs>
              <a:gs pos="50000">
                <a:srgbClr val="BB4D09">
                  <a:shade val="67500"/>
                  <a:satMod val="115000"/>
                </a:srgbClr>
              </a:gs>
              <a:gs pos="100000">
                <a:srgbClr val="BB4D09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D:\MAGNOLIA\NEW_MagnoliaHoriz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714348" y="292893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rgbClr val="E88338"/>
                </a:solidFill>
                <a:latin typeface="DB Adman X" pitchFamily="2" charset="-34"/>
                <a:cs typeface="DB Adman X" pitchFamily="2" charset="-34"/>
              </a:rPr>
              <a:t>SPECIFICATION</a:t>
            </a:r>
            <a:endParaRPr lang="en-US" sz="3200" dirty="0">
              <a:solidFill>
                <a:srgbClr val="E88338"/>
              </a:solidFill>
              <a:latin typeface="DB Adman X" pitchFamily="2" charset="-34"/>
              <a:cs typeface="DB Adman X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8518959"/>
              </p:ext>
            </p:extLst>
          </p:nvPr>
        </p:nvGraphicFramePr>
        <p:xfrm>
          <a:off x="357158" y="785794"/>
          <a:ext cx="8501122" cy="5602117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428760"/>
                <a:gridCol w="7072362"/>
              </a:tblGrid>
              <a:tr h="27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ที่ตั้งโครงการ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ถนนลาดพร้าว ติดสถานี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 MRT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ลาดพร้าว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277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พื้นที่โครงการ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3-0-42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ไร่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2320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ลักษณะโครงการ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โครงการอาคารชุดพักอาศัย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อาคาร สูง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27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ชั้น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232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เป็นที่จอดรถชั้น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 1-4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เป็นที่พักอาศัยชั้น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5-27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232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จำนวนห้อง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ห้องชุดเพื่อพักอาศัย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497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ห้องและห้องชุดเพื่อการพาณิชย์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377459">
                <a:tc rowSpan="1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ทรัพย์ส่วนกลาง</a:t>
                      </a:r>
                      <a:endParaRPr lang="en-US" sz="2000" dirty="0" smtClean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/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สระว่ายน้ำ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23205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ห้องออกกำลังพร้อมอุปกรณ์ออกกำลังกาย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23205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ห้องสันทนาการ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 (Library)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232050">
                <a:tc vMerge="1"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สวนและพื้นที่สีเขียว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23205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ที่จอดรถและทางวิ่ง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232050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ที่จอดรถจำนวน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244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คันไม่รวมจอดซ้อนคัน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31404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- 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สำหรับ </a:t>
                      </a:r>
                      <a:r>
                        <a:rPr lang="en-US" sz="16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A,B 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(1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ห้องนอน)จะได้รับบัตรผ่านเพื่อใช้ในการเข้าจอดรถแบบไม่ระบุตำแหน่ง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คัน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31404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สำหรับ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  </a:t>
                      </a:r>
                      <a:r>
                        <a:rPr lang="en-US" sz="16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C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(2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ห้องนอน)จะได้รับบัตรผ่านเพื่อใช้ในการเข้าจอดรถแบบไม่ระบุตำแหน่ง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คัน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31404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สำหรับ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D (Duplex 2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ห้องนอน)จะได้รับบัตรผ่านเพื่อใช้ในการเข้าจอดรถแบบไม่ระบุตำแหน่ง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2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คัน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464101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สำหรับ </a:t>
                      </a:r>
                      <a:r>
                        <a:rPr lang="en-US" sz="16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DP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(Duplex penthouse 2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ห้องนอน)จะได้รับบัตรผ่านเพื่อใช้ในการเข้าจอดรถแบบไม่ระบุตำแหน่ง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คันและระบุตำแหน่ง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คัน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464101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-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สำหรับ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PH (Penthouse 2,3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ห้องนอน)จะได้รับบัตรผ่านเพื่อใช้ในการเข้าจอดรถแบบไม่ระบุตำแหน่ง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2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คันและระบุตำแหน่ง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คัน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314044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-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สำหรับห้องชุดเพื่อการพาณิชย์จะได้รับบัตรผ่านเพื่อใช้ในการเข้าจอดรถแบบระบุตำแหน่ง </a:t>
                      </a:r>
                      <a:r>
                        <a:rPr lang="en-US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1 </a:t>
                      </a: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คัน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 anchor="b"/>
                </a:tc>
              </a:tr>
              <a:tr h="464101"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rgbClr val="F68B32"/>
                          </a:solidFill>
                          <a:latin typeface="DB Adman X" pitchFamily="2" charset="-34"/>
                          <a:cs typeface="DB Adman X" pitchFamily="2" charset="-34"/>
                        </a:rPr>
                        <a:t>ทั้งนี้ข้อกำหนดและเงื่อนไขในการใช้ประโยชน์ในทรัพย์ส่วนกลางดังกล่าวรวมถึงการจัดเก็บและการใช้จ่ายเงินค่าส่วนกลางจะกำหนดไว้ในข้อบังคับนิติบุคคลอาคารชุด</a:t>
                      </a:r>
                      <a:endParaRPr lang="en-US" sz="18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7061" marR="57061" marT="0" marB="0"/>
                </a:tc>
              </a:tr>
            </a:tbl>
          </a:graphicData>
        </a:graphic>
      </p:graphicFrame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57290" y="0"/>
          <a:ext cx="6072230" cy="202852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205943"/>
                <a:gridCol w="3866287"/>
              </a:tblGrid>
              <a:tr h="3279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งานตกแต่งพื้น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191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ห้องนอน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พื้นไม้สำเร็จรูปผิวลามิเนตความหนา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12 mm.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พร้อมบัวเชิงผนัง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</a:tr>
              <a:tr h="191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รับแขก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พื้นไม้สำเร็จรูปผิวลามิเนต ความหนา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12 mm.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พร้อมบัวเชิงผนัง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</a:tr>
              <a:tr h="191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ครัว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พื้นไม้สำเร็จรูปผิวลามิเนต ความหนา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12 mm.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พร้อมบัวเชิงผนัง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</a:tr>
              <a:tr h="191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ห้องน้ำ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พื้นกระเบื้องขนาด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30x60 cm.</a:t>
                      </a:r>
                    </a:p>
                  </a:txBody>
                  <a:tcPr marL="54187" marR="54187" marT="0" marB="0" anchor="b"/>
                </a:tc>
              </a:tr>
              <a:tr h="191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ระเบียง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1Bed,2Bed,Duplex</a:t>
                      </a: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พื้นกระเบื้องขนาด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30x30 cm.</a:t>
                      </a:r>
                    </a:p>
                  </a:txBody>
                  <a:tcPr marL="54187" marR="54187" marT="0" marB="0" anchor="b"/>
                </a:tc>
              </a:tr>
              <a:tr h="382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ระเบียง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Duplex Penthouse, Penthouse</a:t>
                      </a: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พื้นกระเบื้องขนาด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60x60 cm.</a:t>
                      </a:r>
                    </a:p>
                  </a:txBody>
                  <a:tcPr marL="54187" marR="54187" marT="0" marB="0" anchor="b"/>
                </a:tc>
              </a:tr>
              <a:tr h="191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บันได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โครงเหล็กลูกบันไดไม้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33370040"/>
              </p:ext>
            </p:extLst>
          </p:nvPr>
        </p:nvGraphicFramePr>
        <p:xfrm>
          <a:off x="1357290" y="2241872"/>
          <a:ext cx="6072230" cy="133038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36115"/>
                <a:gridCol w="3036115"/>
              </a:tblGrid>
              <a:tr h="383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งานตกแต่งผนัง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68B32"/>
                        </a:solidFill>
                        <a:latin typeface="DB Adman X" pitchFamily="2" charset="-34"/>
                        <a:cs typeface="DB Adman X" pitchFamily="2" charset="-34"/>
                      </a:endParaRPr>
                    </a:p>
                  </a:txBody>
                  <a:tcPr/>
                </a:tc>
              </a:tr>
              <a:tr h="236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ห้องนอน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ผนังทาสี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</a:tr>
              <a:tr h="236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รับแขก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ผนังทาสี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</a:tr>
              <a:tr h="236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ครัว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ผนังทาสี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</a:tr>
              <a:tr h="2367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ผนังเหนือเคาเตอร์ครัว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กระเบื้อง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60x60 cm.</a:t>
                      </a:r>
                    </a:p>
                  </a:txBody>
                  <a:tcPr marL="54187" marR="54187" marT="0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357290" y="4000504"/>
          <a:ext cx="6072230" cy="1000131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36115"/>
                <a:gridCol w="3036115"/>
              </a:tblGrid>
              <a:tr h="33337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ฝ้าเพดาน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ทั่วไป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ฝ้ายิปซั่มฉาบเรียบทาสี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</a:tr>
              <a:tr h="3333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ห้องน้ำ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ฝ้ายิปซั่มฉาบเรียบทาสี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57290" y="5099371"/>
          <a:ext cx="6072230" cy="171451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36115"/>
                <a:gridCol w="3036115"/>
              </a:tblGrid>
              <a:tr h="24493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งานประตูหน้าต่าง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4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ประตูทางเข้า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บาน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HDF 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0.90x2.30 m.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วงกบไม้เนื้อแข็ง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ctr"/>
                </a:tc>
              </a:tr>
              <a:tr h="244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ประตูห้องนอน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บาน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HDF 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0.80x2.15 m.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วงกบไม้เนื้อแข็ง</a:t>
                      </a:r>
                      <a:endParaRPr lang="en-US" sz="14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ctr"/>
                </a:tc>
              </a:tr>
              <a:tr h="244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ประตูห้องน้ำ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บาน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HDF 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0.80x2.15 m.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วงกบไม้เนื้อแข็ง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ctr"/>
                </a:tc>
              </a:tr>
              <a:tr h="244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หน้าต่าง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กรอบหน้าต่างอลูมิเนียม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ctr"/>
                </a:tc>
              </a:tr>
              <a:tr h="244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Hardware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ประตูทางเข้ายูนิต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กุญแจล็อคประตูบ้านระบบดิจิตอล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ctr"/>
                </a:tc>
              </a:tr>
              <a:tr h="244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Hardware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ประตูภายใน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ประตูมือจับก้านโยก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54187" marR="54187" marT="0" marB="0" anchor="ctr"/>
                </a:tc>
              </a:tr>
            </a:tbl>
          </a:graphicData>
        </a:graphic>
      </p:graphicFrame>
      <p:pic>
        <p:nvPicPr>
          <p:cNvPr id="10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57290" y="285726"/>
          <a:ext cx="6072230" cy="400053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36115"/>
                <a:gridCol w="3036115"/>
              </a:tblGrid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งานสุขภัณฑ์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เคาน์เตอร์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Top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หินแกรนิต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กระจก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กระจกเงา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เครื่องทำน้ำร้อน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จัดเตรียมเฉพาะ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Breaker, Outlet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และท่ออุปกรณ์เท่านั้น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โถส้วม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Cotto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อ่างล้างหน้า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Cotto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ก๊อกอ่างล้างหน้า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Cotto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ก๊อกผสมยืนอาบน้ำพร้อมฝักบัว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Cotto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Shower Jet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สำหรับห้อง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D-PH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PH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Cotto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ราวแขวนผ้า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Cotto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ที่วางสบู่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Cotto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ที่ใส่กระดาษชำระ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Cotto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รางน้ำทิ้ง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(FD)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Cotto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ฉากกั้นอาบน้ำ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กระจก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Temper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67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Sexy Shower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บานกระจกใส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43868426"/>
              </p:ext>
            </p:extLst>
          </p:nvPr>
        </p:nvGraphicFramePr>
        <p:xfrm>
          <a:off x="1357290" y="4714884"/>
          <a:ext cx="6072230" cy="85725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36115"/>
                <a:gridCol w="3036115"/>
              </a:tblGrid>
              <a:tr h="285752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ชุดครัว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5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เคาน์เตอร์ครัวและอุปกรณ์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Whizdom Pantry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พร้อมก๊อกน้ำ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, sink,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hob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hood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85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หน้าบาน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หน้าบานเมลามีน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357290" y="5929330"/>
          <a:ext cx="6096000" cy="57150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48000"/>
                <a:gridCol w="3048000"/>
              </a:tblGrid>
              <a:tr h="285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ตู้เสื้อผ้า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85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ตู้เสื้อผ้า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ตู้เสื้อผ้าหน้าบานเมลามีนพร้อมไฟส่องสว่างภายใน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64620991"/>
              </p:ext>
            </p:extLst>
          </p:nvPr>
        </p:nvGraphicFramePr>
        <p:xfrm>
          <a:off x="1500166" y="40640"/>
          <a:ext cx="6096000" cy="68173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714512"/>
                <a:gridCol w="4381488"/>
              </a:tblGrid>
              <a:tr h="370840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ระบบปรับอากาศและระบายอากาศ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 row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ห้องทั่วไป</a:t>
                      </a:r>
                      <a:endParaRPr lang="en-US" sz="1600" b="1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 </a:t>
                      </a:r>
                      <a:endParaRPr lang="en-US" sz="1600" b="1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 </a:t>
                      </a:r>
                      <a:endParaRPr lang="en-US" sz="1600" b="1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 </a:t>
                      </a:r>
                      <a:endParaRPr lang="en-US" sz="1600" b="1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 </a:t>
                      </a:r>
                      <a:endParaRPr lang="en-US" sz="1600" b="1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 </a:t>
                      </a:r>
                      <a:endParaRPr lang="en-US" sz="1600" b="1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 </a:t>
                      </a:r>
                      <a:endParaRPr lang="en-US" sz="1600" b="1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 </a:t>
                      </a:r>
                      <a:endParaRPr lang="en-US" sz="1600" b="1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A1,A2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14,000 BTU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B1,B2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8,900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12,000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B3-B7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12,000 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B8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8,900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12,000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C1-C6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8,900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14,000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D1-D2,DP1-DP</a:t>
                      </a:r>
                      <a:r>
                        <a:rPr lang="en-US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3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8,900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14,000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22,000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PH1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12,000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3</a:t>
                      </a:r>
                      <a:r>
                        <a:rPr lang="en-US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400" dirty="0" smtClean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ครื่องปรับอากาศขนาด</a:t>
                      </a:r>
                      <a:r>
                        <a:rPr lang="en-US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18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,000 BTU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en-US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ครื่อง</a:t>
                      </a:r>
                      <a:endParaRPr lang="en-US" sz="1400" dirty="0" smtClean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24,000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th-TH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PH2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18,000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24,000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2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PH3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8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,900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และเครื่องปรับอากาศ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15,000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3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PH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4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12,000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14,000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3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20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,000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PH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5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12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,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0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00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th-TH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14,000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3</a:t>
                      </a:r>
                      <a:r>
                        <a:rPr lang="th-TH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18,000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70840"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ห้องชุด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PH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6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8,900 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เครื่อง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เครื่องปรับอากาศขนาด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4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,000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BTU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</a:t>
                      </a:r>
                      <a:r>
                        <a:rPr lang="th-TH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เครื่องปรับอากาศขนาด 1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8,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0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00 BTU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จำนวน 1</a:t>
                      </a:r>
                      <a:r>
                        <a:rPr lang="th-TH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</a:t>
                      </a:r>
                    </a:p>
                  </a:txBody>
                  <a:tcPr marL="68580" marR="68580" marT="0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ห้องน้ำ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พัดลมระบายอากาศ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เครื่องปรับอากาศ</a:t>
                      </a:r>
                      <a:r>
                        <a:rPr lang="th-TH" sz="1400" baseline="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1 เครื่องต่อ 1 ห้องน้ำ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4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96557760"/>
              </p:ext>
            </p:extLst>
          </p:nvPr>
        </p:nvGraphicFramePr>
        <p:xfrm>
          <a:off x="1357290" y="977045"/>
          <a:ext cx="6096000" cy="2500327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48000"/>
                <a:gridCol w="3048000"/>
              </a:tblGrid>
              <a:tr h="308921">
                <a:tc row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ระบบประปา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เครื่องทำน้ำร้อนในห้องพัก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4036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ระบบอ่างน้ำวนในห้องพัก (เฉพาะห้อง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PH 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1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PH</a:t>
                      </a: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)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08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สระว่ายน้ำ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08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ท่อน้ำเย็น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PVC/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ท่อน้ำร้อน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PP-R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089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เตรียมตำแหน่งจ่ายน้ำสำหรับเครื่องซักผ้า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3089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มิเตอร์ประปา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ติดตั้ง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ใน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Shaft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ประปา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5520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ระบบประปา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kern="1200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+mn-ea"/>
                          <a:cs typeface="DB Adman X" pitchFamily="2" charset="-34"/>
                        </a:rPr>
                        <a:t>เตรียมระบบสำหรับติดตั้งเครื่องทำน้ำร้อนในห้องพัก </a:t>
                      </a:r>
                      <a:endParaRPr lang="en-US" sz="14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6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29752518"/>
              </p:ext>
            </p:extLst>
          </p:nvPr>
        </p:nvGraphicFramePr>
        <p:xfrm>
          <a:off x="1428728" y="285728"/>
          <a:ext cx="6096000" cy="648474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71768"/>
                <a:gridCol w="3524232"/>
              </a:tblGrid>
              <a:tr h="4472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</a:t>
                      </a:r>
                      <a:r>
                        <a:rPr lang="th-TH" sz="1400" b="1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ไฟฟ้าและสื่อสารสำหรับห้องพัก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มิเตอร์ไฟฟ้า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ขนาด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30/100 (1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เฟส) และ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30/100 (3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เฟส)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ตู้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Consumer Unit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Circuit Breaker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ABB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หรือเทียบเท่า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MATV/True Visions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MATV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รองรับระบบสัญญานดิจิตอล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สายสัญญานที่ใช้สามารถรองรับระบบดาวเทียม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ระบบรักษาความปลอดภัย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ground floor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CCTV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Access  Control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ที่บริเวณส่วนกลาง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417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Access Control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พื้นที่ให้บริการส่วนกลางเช่น ห้องสมุด ฟิตเนส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417475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ระบบป้องอัคคีภัย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เครื่องสูบน้ำดับเพลิง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(Diesel Engine Fire </a:t>
                      </a:r>
                      <a:r>
                        <a:rPr lang="en-US" sz="1400" dirty="0" err="1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Pump&amp;Jockey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Pump)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417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Fire Host Cabinet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อุปกรณ์ดับเพลิงโดยมีระยะไม่เกิน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60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เมตร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Spinkle Head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ระบบสัญญาณแจ้งเหตุเพลิงไหม้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Smoke Detector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Heat Detector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ตามมาตรฐาน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Manual Station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Alarm Bell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626212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ระบบไฟฟ้าฉุกเฉิน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เครื่องกำเนิดไฟฟ้าฉุกเฉิน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(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จ่ายไฟสำรองให้ลิฟท์โดยสาร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,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ปั๊มดับเพลิง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, Pressurize Fan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บริเวณบันไดหนีไฟและแสงสว่างส่วนกลาง)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Emergency Light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บริเวณห้องเครื่องไฟฟ้า บันไดหนีไฟ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Remote Lamp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บริเวณทางเดินส่วนกลาง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Exit Sign </a:t>
                      </a: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บริเวณ</a:t>
                      </a:r>
                      <a:r>
                        <a:rPr lang="en-US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Corridor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ระบบควบคุมอาคาร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ระบบควบคุมแสงสว่างอัตโนมัติ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ระบบปรับอากาศ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ระบบปรับอากาศแบบ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 Split Type </a:t>
                      </a: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และ </a:t>
                      </a:r>
                      <a:r>
                        <a:rPr lang="en-US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Conceal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264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ติดตั้งพัดลมระบายอากาศสำหรับห้องน้ำและห้องครัว</a:t>
                      </a:r>
                      <a:endParaRPr lang="en-US" sz="160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  <a:tr h="4174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F68B32"/>
                          </a:solidFill>
                          <a:latin typeface="DB Adman X" pitchFamily="2" charset="-34"/>
                          <a:ea typeface="Times New Roman"/>
                          <a:cs typeface="DB Adman X" pitchFamily="2" charset="-34"/>
                        </a:rPr>
                        <a:t>มีระบบเติมอากาศโถงทางเดินส่วนกลางเพื่อเพิ่มอากาศบริสุทธิ์</a:t>
                      </a:r>
                      <a:endParaRPr lang="en-US" sz="1600" dirty="0">
                        <a:solidFill>
                          <a:srgbClr val="F68B32"/>
                        </a:solidFill>
                        <a:latin typeface="DB Adman X" pitchFamily="2" charset="-34"/>
                        <a:ea typeface="Times New Roman"/>
                        <a:cs typeface="DB Adman X" pitchFamily="2" charset="-34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pic>
        <p:nvPicPr>
          <p:cNvPr id="5" name="Picture 2" descr="D:\MAGNOLIA\NEW_MagnoliaHoriz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48" y="6500834"/>
            <a:ext cx="1221050" cy="205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ruedeekorn_on\AppData\Local\Microsoft\Windows\Temporary Internet Files\Content.Outlook\RF77O2DW\bigstock-black (2).jpg"/>
          <p:cNvPicPr>
            <a:picLocks noChangeAspect="1" noChangeArrowheads="1"/>
          </p:cNvPicPr>
          <p:nvPr/>
        </p:nvPicPr>
        <p:blipFill>
          <a:blip r:embed="rId2"/>
          <a:srcRect b="23693"/>
          <a:stretch>
            <a:fillRect/>
          </a:stretch>
        </p:blipFill>
        <p:spPr bwMode="auto">
          <a:xfrm>
            <a:off x="-32" y="23"/>
            <a:ext cx="9144000" cy="6858001"/>
          </a:xfrm>
          <a:prstGeom prst="rect">
            <a:avLst/>
          </a:prstGeom>
          <a:noFill/>
        </p:spPr>
      </p:pic>
      <p:pic>
        <p:nvPicPr>
          <p:cNvPr id="7" name="Picture 2" descr="D:\MAGNOLIA\NEW_MagnoliaHorizo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857496"/>
            <a:ext cx="5103908" cy="857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2360</TotalTime>
  <Words>3003</Words>
  <Application>Microsoft Office PowerPoint</Application>
  <PresentationFormat>On-screen Show (4:3)</PresentationFormat>
  <Paragraphs>642</Paragraphs>
  <Slides>97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8" baseType="lpstr">
      <vt:lpstr>Office Theme</vt:lpstr>
      <vt:lpstr>Slide 1</vt:lpstr>
      <vt:lpstr>Slide 2</vt:lpstr>
      <vt:lpstr>Slide 3</vt:lpstr>
      <vt:lpstr>LOCATION</vt:lpstr>
      <vt:lpstr>LOCATION</vt:lpstr>
      <vt:lpstr>LOCATION</vt:lpstr>
      <vt:lpstr>Project map</vt:lpstr>
      <vt:lpstr>PRODUCT INSPRIRATION DESIGN</vt:lpstr>
      <vt:lpstr>ARCHITECTURAL CONCEPTUAL DESIGN</vt:lpstr>
      <vt:lpstr>REFLECTION ON LANDSCAPE DESIGN</vt:lpstr>
      <vt:lpstr>LANDSCAPE LIGHTING DESIGN</vt:lpstr>
      <vt:lpstr>Slide 12</vt:lpstr>
      <vt:lpstr>RESEARCH AND DEVELOPMENT</vt:lpstr>
      <vt:lpstr>RESEARCH AND DEVELOPMENT</vt:lpstr>
      <vt:lpstr>Slide 15</vt:lpstr>
      <vt:lpstr>RESEARCH AND DEVELOPMENT</vt:lpstr>
      <vt:lpstr>RESEARCH AND DEVELOPMENT</vt:lpstr>
      <vt:lpstr>RESEARCH AND DEVELOPMENT</vt:lpstr>
      <vt:lpstr>RESEARCH AND DEVELOPMENT</vt:lpstr>
      <vt:lpstr>RESEARCH AND DEVELOPMENT</vt:lpstr>
      <vt:lpstr>RESEARCH AND DEVELOPMENT</vt:lpstr>
      <vt:lpstr>RESEARCH AND DEVELOPMENT</vt:lpstr>
      <vt:lpstr>RESEARCH AND DEVELOPMENT</vt:lpstr>
      <vt:lpstr>LAND INFORMATION</vt:lpstr>
      <vt:lpstr>PROJECT INFORMATION</vt:lpstr>
      <vt:lpstr>ROOM MIX</vt:lpstr>
      <vt:lpstr>PRODUCT INFORMATION</vt:lpstr>
      <vt:lpstr>Floor plan </vt:lpstr>
      <vt:lpstr>MASTER PLAN</vt:lpstr>
      <vt:lpstr>5th  FLOOR</vt:lpstr>
      <vt:lpstr>6th  FLOOR</vt:lpstr>
      <vt:lpstr>7th ,9th … 23rd FLOOR</vt:lpstr>
      <vt:lpstr>8th,10th, … 24th FLOOR</vt:lpstr>
      <vt:lpstr>25th  FLOOR</vt:lpstr>
      <vt:lpstr>26th  FLOOR</vt:lpstr>
      <vt:lpstr>27th  FLOOR</vt:lpstr>
      <vt:lpstr>ROOF TOP FLOOR</vt:lpstr>
      <vt:lpstr>Panoramic view</vt:lpstr>
      <vt:lpstr>Room layout AND PERSPECTIVE IMAGE</vt:lpstr>
      <vt:lpstr>studio</vt:lpstr>
      <vt:lpstr>STUDIO</vt:lpstr>
      <vt:lpstr>1 bedroom </vt:lpstr>
      <vt:lpstr>1 BEDROOM 30 SQ.M.</vt:lpstr>
      <vt:lpstr>1 BEDROOM</vt:lpstr>
      <vt:lpstr>1 BEDROOM</vt:lpstr>
      <vt:lpstr>1 BEDROOM</vt:lpstr>
      <vt:lpstr>1 BEDROOM</vt:lpstr>
      <vt:lpstr>1 BEDROOM</vt:lpstr>
      <vt:lpstr>2 bedroom </vt:lpstr>
      <vt:lpstr>2 BEDROOM</vt:lpstr>
      <vt:lpstr>2 BEDROOM</vt:lpstr>
      <vt:lpstr>2 BEDROOM</vt:lpstr>
      <vt:lpstr>2 BEDROOM</vt:lpstr>
      <vt:lpstr>2 BEDROOM</vt:lpstr>
      <vt:lpstr>2 BEDROOM</vt:lpstr>
      <vt:lpstr>Duplex </vt:lpstr>
      <vt:lpstr>DUPLEX</vt:lpstr>
      <vt:lpstr>DUPLEX</vt:lpstr>
      <vt:lpstr>DUPLEX</vt:lpstr>
      <vt:lpstr>DUPLEX</vt:lpstr>
      <vt:lpstr>DUPLEX Penthouse </vt:lpstr>
      <vt:lpstr>DUPLEX PENTHOUSE</vt:lpstr>
      <vt:lpstr>DUPLEX PENTHOUSE</vt:lpstr>
      <vt:lpstr>DUPLEX PENTHOUSE </vt:lpstr>
      <vt:lpstr>Penthouse </vt:lpstr>
      <vt:lpstr>PENTHOUSE</vt:lpstr>
      <vt:lpstr>PENTHOUSE</vt:lpstr>
      <vt:lpstr>PENTHOUSE</vt:lpstr>
      <vt:lpstr>PENTHOUSE</vt:lpstr>
      <vt:lpstr>PENTHOUSE</vt:lpstr>
      <vt:lpstr>PENTHOUSE</vt:lpstr>
      <vt:lpstr>COMMON AREA AND FACILITIES perspective</vt:lpstr>
      <vt:lpstr>FACITILITES Concept inspiration</vt:lpstr>
      <vt:lpstr>Slide 74</vt:lpstr>
      <vt:lpstr>Slide 75</vt:lpstr>
      <vt:lpstr>Slide 76</vt:lpstr>
      <vt:lpstr>GRAND LOBBY FLOOR PLAN</vt:lpstr>
      <vt:lpstr>GRAND LOBBY</vt:lpstr>
      <vt:lpstr>LIFT LOBBY &amp; MAIL ROOM</vt:lpstr>
      <vt:lpstr>DROP OFF AREA</vt:lpstr>
      <vt:lpstr>5th FLOOR FACILITIES</vt:lpstr>
      <vt:lpstr>LIBRARY</vt:lpstr>
      <vt:lpstr>SKY GARDEN</vt:lpstr>
      <vt:lpstr>SKY FACILITIES</vt:lpstr>
      <vt:lpstr>SKY LOUNGE AND FITNESS FLOOR PLAN</vt:lpstr>
      <vt:lpstr>SKY LOUNGE</vt:lpstr>
      <vt:lpstr>FITNESS</vt:lpstr>
      <vt:lpstr>SWIMMING POOL</vt:lpstr>
      <vt:lpstr>Slide 89</vt:lpstr>
      <vt:lpstr>SPECIFICATION</vt:lpstr>
      <vt:lpstr>Slide 91</vt:lpstr>
      <vt:lpstr>Slide 92</vt:lpstr>
      <vt:lpstr>Slide 93</vt:lpstr>
      <vt:lpstr>Slide 94</vt:lpstr>
      <vt:lpstr>Slide 95</vt:lpstr>
      <vt:lpstr>Slide 96</vt:lpstr>
      <vt:lpstr>Slide 97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WHIZDOM AVENUE</dc:title>
  <dc:creator>ruedeekorn_on</dc:creator>
  <cp:lastModifiedBy>ruedeekorn_on</cp:lastModifiedBy>
  <cp:revision>102</cp:revision>
  <dcterms:created xsi:type="dcterms:W3CDTF">2014-11-20T02:36:06Z</dcterms:created>
  <dcterms:modified xsi:type="dcterms:W3CDTF">2014-12-07T08:17:17Z</dcterms:modified>
</cp:coreProperties>
</file>